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  <p:sldId id="276" r:id="rId10"/>
    <p:sldId id="266" r:id="rId11"/>
    <p:sldId id="269" r:id="rId12"/>
    <p:sldId id="265" r:id="rId13"/>
    <p:sldId id="270" r:id="rId14"/>
    <p:sldId id="274" r:id="rId15"/>
    <p:sldId id="264" r:id="rId16"/>
    <p:sldId id="271" r:id="rId17"/>
    <p:sldId id="275" r:id="rId18"/>
    <p:sldId id="273" r:id="rId19"/>
    <p:sldId id="278" r:id="rId20"/>
    <p:sldId id="290" r:id="rId21"/>
    <p:sldId id="287" r:id="rId22"/>
    <p:sldId id="289" r:id="rId23"/>
    <p:sldId id="279" r:id="rId24"/>
    <p:sldId id="283" r:id="rId25"/>
    <p:sldId id="277" r:id="rId26"/>
    <p:sldId id="284" r:id="rId27"/>
    <p:sldId id="280" r:id="rId28"/>
    <p:sldId id="282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view Prohet 1" id="{A7DF03EF-E381-114A-9A9C-F515F3D61B91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  <p14:section name="Review Prohect 2" id="{59BB2802-1849-4547-A71B-D69FF84AA650}">
          <p14:sldIdLst>
            <p14:sldId id="272"/>
            <p14:sldId id="276"/>
            <p14:sldId id="266"/>
            <p14:sldId id="269"/>
            <p14:sldId id="265"/>
            <p14:sldId id="270"/>
            <p14:sldId id="274"/>
            <p14:sldId id="264"/>
            <p14:sldId id="271"/>
            <p14:sldId id="275"/>
            <p14:sldId id="273"/>
            <p14:sldId id="278"/>
            <p14:sldId id="290"/>
            <p14:sldId id="287"/>
            <p14:sldId id="289"/>
            <p14:sldId id="279"/>
            <p14:sldId id="283"/>
            <p14:sldId id="277"/>
            <p14:sldId id="284"/>
            <p14:sldId id="280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40"/>
    <p:restoredTop sz="94717"/>
  </p:normalViewPr>
  <p:slideViewPr>
    <p:cSldViewPr snapToGrid="0">
      <p:cViewPr varScale="1">
        <p:scale>
          <a:sx n="107" d="100"/>
          <a:sy n="107" d="100"/>
        </p:scale>
        <p:origin x="16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jpg>
</file>

<file path=ppt/media/image17.jp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gif>
</file>

<file path=ppt/media/image28.gif>
</file>

<file path=ppt/media/image29.png>
</file>

<file path=ppt/media/image3.jpe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BDFA4D-8A22-3E46-B7B3-4BB304BA89CD}" type="datetimeFigureOut">
              <a:rPr lang="fr-FR" smtClean="0"/>
              <a:t>07/11/2022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32FE5-2327-E947-96A9-4B56E2A677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2594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840acf42f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840acf42f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765062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11/7/22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slide" Target="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slide" Target="slide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jp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2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28.gi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hyperlink" Target="http://HiSlide.io" TargetMode="External"/><Relationship Id="rId7" Type="http://schemas.openxmlformats.org/officeDocument/2006/relationships/image" Target="../media/image8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18.xml"/><Relationship Id="rId5" Type="http://schemas.openxmlformats.org/officeDocument/2006/relationships/slide" Target="slide10.xml"/><Relationship Id="rId4" Type="http://schemas.openxmlformats.org/officeDocument/2006/relationships/image" Target="../media/image7.jpeg"/><Relationship Id="rId9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888F1-8E5A-8737-4277-15ED1AF59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8515" y="762800"/>
            <a:ext cx="8637073" cy="2541431"/>
          </a:xfrm>
        </p:spPr>
        <p:txBody>
          <a:bodyPr/>
          <a:lstStyle/>
          <a:p>
            <a:pPr algn="ctr"/>
            <a:r>
              <a:rPr lang="fr-FR" b="1" dirty="0"/>
              <a:t>Revue projet </a:t>
            </a:r>
            <a:br>
              <a:rPr lang="fr-FR" b="1" dirty="0"/>
            </a:br>
            <a:r>
              <a:rPr lang="fr-FR" b="1" dirty="0"/>
              <a:t>n°1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666040-BC04-02C2-8F5D-D565C20E1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911" y="5150495"/>
            <a:ext cx="11087903" cy="977621"/>
          </a:xfrm>
        </p:spPr>
        <p:txBody>
          <a:bodyPr/>
          <a:lstStyle/>
          <a:p>
            <a:r>
              <a:rPr lang="fr-FR"/>
              <a:t>23/09/2022</a:t>
            </a:r>
          </a:p>
          <a:p>
            <a:r>
              <a:rPr lang="fr-FR"/>
              <a:t>Emilie - FLORIAN - FRANCOIS - FLORENT 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125F676-B73C-5E51-48B9-0BEB67D1C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20780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17D08F-2133-44A9-B28C-CB29928F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CC36881-E309-4C41-8B5B-203AADC1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4F2C6A8-7D46-49EA-860B-0F0B02084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D92372-F778-4E96-9E90-4E63BAF3C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B4EC089-8B60-43F4-9BF5-1F0B0E3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C0BAC91-1725-4E5A-92CE-F5A2EB066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4B61EBEC-D0CA-456C-98A6-EDA1AC9FB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8A71EB-D327-4458-85FB-26336B2BA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4">
            <a:extLst>
              <a:ext uri="{FF2B5EF4-FFF2-40B4-BE49-F238E27FC236}">
                <a16:creationId xmlns:a16="http://schemas.microsoft.com/office/drawing/2014/main" id="{0C018A16-6628-F30D-5538-2706A2592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875" y="906446"/>
            <a:ext cx="6188075" cy="430215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F3B1BA9-D5CC-F851-21F0-E3A479595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" y="4977987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9A9BBF44-0F33-8C7E-1EF7-280DAFD4A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pPr algn="ctr"/>
            <a:r>
              <a:rPr lang="en-US" sz="3600" dirty="0"/>
              <a:t>Sprint </a:t>
            </a:r>
            <a:br>
              <a:rPr lang="en-US" sz="3600" dirty="0"/>
            </a:br>
            <a:r>
              <a:rPr lang="en-US" sz="3600" dirty="0"/>
              <a:t>Initial</a:t>
            </a:r>
          </a:p>
        </p:txBody>
      </p:sp>
      <p:pic>
        <p:nvPicPr>
          <p:cNvPr id="5" name="Picture 8" descr="Plateforme de collaboration visuelle en ligne pour le travail en équipe |  Miro">
            <a:extLst>
              <a:ext uri="{FF2B5EF4-FFF2-40B4-BE49-F238E27FC236}">
                <a16:creationId xmlns:a16="http://schemas.microsoft.com/office/drawing/2014/main" id="{22B6F748-751E-ADE4-5007-2DEB83823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660" y="3713356"/>
            <a:ext cx="1215167" cy="638943"/>
          </a:xfrm>
          <a:prstGeom prst="rect">
            <a:avLst/>
          </a:prstGeom>
          <a:noFill/>
          <a:effectLst>
            <a:softEdge rad="90613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781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19A530-C194-6FBB-066C-B1563D27D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205" y="737530"/>
            <a:ext cx="9603275" cy="1049235"/>
          </a:xfrm>
        </p:spPr>
        <p:txBody>
          <a:bodyPr>
            <a:normAutofit fontScale="90000"/>
          </a:bodyPr>
          <a:lstStyle/>
          <a:p>
            <a:r>
              <a:rPr lang="fr-FR"/>
              <a:t>Du SPRINT 0 au SPRINT 1</a:t>
            </a:r>
            <a:br>
              <a:rPr lang="fr-FR"/>
            </a:br>
            <a:br>
              <a:rPr lang="fr-FR"/>
            </a:br>
            <a:r>
              <a:rPr lang="fr-FR" sz="2200"/>
              <a:t>23/09/2022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CA7ACA3-281C-D841-309D-02E60ADDE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/>
              <a:t>Prise en main des outils</a:t>
            </a:r>
          </a:p>
          <a:p>
            <a:r>
              <a:rPr lang="fr-FR">
                <a:ea typeface="+mn-lt"/>
                <a:cs typeface="+mn-lt"/>
              </a:rPr>
              <a:t>Compréhension des attentes clients</a:t>
            </a:r>
            <a:endParaRPr lang="fr-FR"/>
          </a:p>
          <a:p>
            <a:r>
              <a:rPr lang="fr-FR"/>
              <a:t>Prise de connaissance du diagramme de la base de donnée</a:t>
            </a:r>
          </a:p>
          <a:p>
            <a:r>
              <a:rPr lang="fr-FR"/>
              <a:t>Connexion à la base de donnée</a:t>
            </a:r>
          </a:p>
          <a:p>
            <a:pPr marL="457200" lvl="1" indent="0">
              <a:buNone/>
            </a:pPr>
            <a:endParaRPr lang="fr-FR"/>
          </a:p>
          <a:p>
            <a:endParaRPr lang="fr-FR"/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00359AF1-78A2-CC1E-1A75-70B1BC250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540" y="3429000"/>
            <a:ext cx="1369926" cy="778561"/>
          </a:xfrm>
          <a:prstGeom prst="rect">
            <a:avLst/>
          </a:prstGeom>
          <a:effectLst>
            <a:softEdge rad="89347"/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D876BBB-803C-2F5F-2AE3-127313ABD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" y="4994735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7" name="Image 6">
            <a:hlinkClick r:id="rId4" action="ppaction://hlinksldjump"/>
            <a:extLst>
              <a:ext uri="{FF2B5EF4-FFF2-40B4-BE49-F238E27FC236}">
                <a16:creationId xmlns:a16="http://schemas.microsoft.com/office/drawing/2014/main" id="{EB7E6168-F03A-C942-550D-DA7DD04008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6480" y="5522983"/>
            <a:ext cx="1081088" cy="57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897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17D08F-2133-44A9-B28C-CB29928F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CC36881-E309-4C41-8B5B-203AADC1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546FC0A-CD85-7B89-D7C6-27598EA05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pPr algn="ctr"/>
            <a:r>
              <a:rPr lang="en-US" sz="3600" dirty="0"/>
              <a:t>Sprint 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4F2C6A8-7D46-49EA-860B-0F0B02084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D92372-F778-4E96-9E90-4E63BAF3C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B4EC089-8B60-43F4-9BF5-1F0B0E3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C0BAC91-1725-4E5A-92CE-F5A2EB066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4B61EBEC-D0CA-456C-98A6-EDA1AC9FB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8A71EB-D327-4458-85FB-26336B2BA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3">
            <a:extLst>
              <a:ext uri="{FF2B5EF4-FFF2-40B4-BE49-F238E27FC236}">
                <a16:creationId xmlns:a16="http://schemas.microsoft.com/office/drawing/2014/main" id="{E6FEABC4-BA3B-116D-0183-B842C9FE9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858649"/>
            <a:ext cx="6521450" cy="437870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E25C6AF-BB0E-98D0-B399-37B4DCCC5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94" y="5028229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4" name="Picture 8" descr="Plateforme de collaboration visuelle en ligne pour le travail en équipe |  Miro">
            <a:extLst>
              <a:ext uri="{FF2B5EF4-FFF2-40B4-BE49-F238E27FC236}">
                <a16:creationId xmlns:a16="http://schemas.microsoft.com/office/drawing/2014/main" id="{180B9709-AED1-23A9-A345-D8D8E2156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834" y="3659700"/>
            <a:ext cx="1215167" cy="638943"/>
          </a:xfrm>
          <a:prstGeom prst="rect">
            <a:avLst/>
          </a:prstGeom>
          <a:noFill/>
          <a:effectLst>
            <a:softEdge rad="92384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3083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13D1F0-5B29-FA06-9398-F54F11DA6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720783"/>
            <a:ext cx="9603275" cy="1049235"/>
          </a:xfrm>
        </p:spPr>
        <p:txBody>
          <a:bodyPr>
            <a:normAutofit fontScale="90000"/>
          </a:bodyPr>
          <a:lstStyle/>
          <a:p>
            <a:r>
              <a:rPr lang="fr-FR" dirty="0"/>
              <a:t>Du sprint 1 au sprint 2</a:t>
            </a:r>
            <a:br>
              <a:rPr lang="fr-FR" dirty="0"/>
            </a:br>
            <a:br>
              <a:rPr lang="fr-FR" dirty="0"/>
            </a:br>
            <a:r>
              <a:rPr lang="fr-FR" sz="2200" dirty="0"/>
              <a:t>26/09/2022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61B49F-9345-D144-7D4B-C04774D9A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/>
              <a:t>Logistique</a:t>
            </a:r>
            <a:r>
              <a:rPr lang="fr-FR"/>
              <a:t> : première requête aboutie</a:t>
            </a:r>
          </a:p>
          <a:p>
            <a:r>
              <a:rPr lang="fr-FR" b="1">
                <a:ea typeface="+mn-lt"/>
                <a:cs typeface="+mn-lt"/>
              </a:rPr>
              <a:t>CA</a:t>
            </a:r>
            <a:r>
              <a:rPr lang="fr-FR">
                <a:ea typeface="+mn-lt"/>
                <a:cs typeface="+mn-lt"/>
              </a:rPr>
              <a:t> : requête OK, suggestion visualisation</a:t>
            </a:r>
            <a:endParaRPr lang="fr-FR"/>
          </a:p>
          <a:p>
            <a:r>
              <a:rPr lang="fr-FR" b="1"/>
              <a:t>RH</a:t>
            </a:r>
            <a:r>
              <a:rPr lang="fr-FR"/>
              <a:t> : requête OK, problème avec la création de vues</a:t>
            </a:r>
          </a:p>
          <a:p>
            <a:r>
              <a:rPr lang="fr-FR" b="1"/>
              <a:t>Commandes impayées</a:t>
            </a:r>
            <a:r>
              <a:rPr lang="fr-FR"/>
              <a:t> : requête en cours, points de blocage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AF55073-DFE7-68E3-8217-2556297CA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3" y="4977987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1758041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42CCDB76-4AE9-D53B-1F5D-926A8300D9FD}"/>
              </a:ext>
            </a:extLst>
          </p:cNvPr>
          <p:cNvSpPr txBox="1">
            <a:spLocks/>
          </p:cNvSpPr>
          <p:nvPr/>
        </p:nvSpPr>
        <p:spPr>
          <a:xfrm>
            <a:off x="0" y="1267641"/>
            <a:ext cx="3935392" cy="1961333"/>
          </a:xfrm>
          <a:prstGeom prst="rect">
            <a:avLst/>
          </a:prstGeom>
        </p:spPr>
        <p:txBody>
          <a:bodyPr vert="horz" lIns="91440" tIns="45720" rIns="91440" bIns="0" rtlCol="0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i="1" dirty="0"/>
              <a:t>VUES ACTUELLES :</a:t>
            </a:r>
          </a:p>
          <a:p>
            <a:pPr algn="ctr"/>
            <a:endParaRPr lang="en-US" sz="2400" b="1" i="1" dirty="0"/>
          </a:p>
          <a:p>
            <a:pPr algn="ctr"/>
            <a:r>
              <a:rPr lang="en-US" sz="2400" b="1" i="1" dirty="0"/>
              <a:t>Finances</a:t>
            </a:r>
          </a:p>
          <a:p>
            <a:pPr algn="ctr"/>
            <a:br>
              <a:rPr lang="en-US" sz="1800" dirty="0"/>
            </a:br>
            <a:r>
              <a:rPr lang="en-US" sz="1800" dirty="0"/>
              <a:t>CHIFFRES D'AFFAIRES DES COMMANDES DES DEUX DERNIERS MOIS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DE4B4DC-7B8D-DA31-78B3-739F82AB8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94" y="5028229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13" name="Image 12">
            <a:hlinkClick r:id="rId3" action="ppaction://hlinksldjump"/>
            <a:extLst>
              <a:ext uri="{FF2B5EF4-FFF2-40B4-BE49-F238E27FC236}">
                <a16:creationId xmlns:a16="http://schemas.microsoft.com/office/drawing/2014/main" id="{F9A2754A-BE97-6405-EE5F-F9A2737B37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6480" y="5522983"/>
            <a:ext cx="1081088" cy="57432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58F10E04-ECE4-150B-894E-6C24764E9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485775"/>
            <a:ext cx="7772400" cy="4857750"/>
          </a:xfrm>
          <a:prstGeom prst="rect">
            <a:avLst/>
          </a:prstGeom>
          <a:effectLst>
            <a:glow rad="187804">
              <a:schemeClr val="tx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730084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17D08F-2133-44A9-B28C-CB29928F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CC36881-E309-4C41-8B5B-203AADC1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546FC0A-CD85-7B89-D7C6-27598EA05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522785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pPr algn="ctr"/>
            <a:r>
              <a:rPr lang="en-US" sz="3600" dirty="0"/>
              <a:t>Sprint 2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4F2C6A8-7D46-49EA-860B-0F0B02084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D92372-F778-4E96-9E90-4E63BAF3C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B4EC089-8B60-43F4-9BF5-1F0B0E3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C0BAC91-1725-4E5A-92CE-F5A2EB066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4B61EBEC-D0CA-456C-98A6-EDA1AC9FB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8A71EB-D327-4458-85FB-26336B2BA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5">
            <a:extLst>
              <a:ext uri="{FF2B5EF4-FFF2-40B4-BE49-F238E27FC236}">
                <a16:creationId xmlns:a16="http://schemas.microsoft.com/office/drawing/2014/main" id="{02BBA809-E8DE-A723-AB92-A1C7084FC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438" y="986710"/>
            <a:ext cx="6818162" cy="4136596"/>
          </a:xfrm>
          <a:prstGeom prst="rect">
            <a:avLst/>
          </a:prstGeom>
        </p:spPr>
      </p:pic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C61D8633-D16F-4FA8-7453-350599B9C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" y="4977987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3" name="Picture 8" descr="Plateforme de collaboration visuelle en ligne pour le travail en équipe |  Miro">
            <a:extLst>
              <a:ext uri="{FF2B5EF4-FFF2-40B4-BE49-F238E27FC236}">
                <a16:creationId xmlns:a16="http://schemas.microsoft.com/office/drawing/2014/main" id="{B771201F-2180-F7D4-D9F7-56127AC26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384" y="3665540"/>
            <a:ext cx="1215167" cy="638943"/>
          </a:xfrm>
          <a:prstGeom prst="rect">
            <a:avLst/>
          </a:prstGeom>
          <a:noFill/>
          <a:effectLst>
            <a:softEdge rad="100281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28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C454BE-C1E1-DA55-9E40-51632FB21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704035"/>
            <a:ext cx="9603275" cy="898510"/>
          </a:xfrm>
        </p:spPr>
        <p:txBody>
          <a:bodyPr>
            <a:normAutofit fontScale="90000"/>
          </a:bodyPr>
          <a:lstStyle/>
          <a:p>
            <a:r>
              <a:rPr lang="fr-FR" dirty="0"/>
              <a:t>Du sprint 2 à aujourd'hui</a:t>
            </a:r>
            <a:br>
              <a:rPr lang="fr-FR" dirty="0"/>
            </a:br>
            <a:br>
              <a:rPr lang="fr-FR" dirty="0"/>
            </a:br>
            <a:r>
              <a:rPr lang="fr-FR" sz="2200" dirty="0"/>
              <a:t>28/09/2022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DFA6F8-30F4-9A9E-026F-412797752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RH</a:t>
            </a:r>
            <a:r>
              <a:rPr lang="fr-FR" dirty="0"/>
              <a:t> : suggestion de visualisation</a:t>
            </a:r>
          </a:p>
          <a:p>
            <a:r>
              <a:rPr lang="fr-FR" b="1" dirty="0"/>
              <a:t>CA</a:t>
            </a:r>
            <a:r>
              <a:rPr lang="fr-FR" dirty="0"/>
              <a:t> : par pays</a:t>
            </a:r>
          </a:p>
          <a:p>
            <a:r>
              <a:rPr lang="fr-FR" b="1" dirty="0"/>
              <a:t>VENTES</a:t>
            </a:r>
            <a:r>
              <a:rPr lang="fr-FR" dirty="0"/>
              <a:t> : requête OK, à dupliquer</a:t>
            </a:r>
          </a:p>
          <a:p>
            <a:r>
              <a:rPr lang="fr-FR" b="1" dirty="0"/>
              <a:t>FINANCES </a:t>
            </a:r>
            <a:r>
              <a:rPr lang="fr-FR" dirty="0"/>
              <a:t>: impayés, en cours de déblocage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76794BE-FDDF-0883-D208-CFB0B33BB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3" y="4977987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5F6EDDE-6784-7808-2BBC-FA1FE674D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938" y="3207638"/>
            <a:ext cx="1879600" cy="1066800"/>
          </a:xfrm>
          <a:prstGeom prst="rect">
            <a:avLst/>
          </a:prstGeom>
          <a:effectLst>
            <a:softEdge rad="85044"/>
          </a:effectLst>
        </p:spPr>
      </p:pic>
    </p:spTree>
    <p:extLst>
      <p:ext uri="{BB962C8B-B14F-4D97-AF65-F5344CB8AC3E}">
        <p14:creationId xmlns:p14="http://schemas.microsoft.com/office/powerpoint/2010/main" val="39849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FDE4B4DC-7B8D-DA31-78B3-739F82AB8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94" y="5028229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4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420A4882-F577-3C59-B6DA-878C31D9AB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84" t="9877" r="39415" b="21262"/>
          <a:stretch/>
        </p:blipFill>
        <p:spPr>
          <a:xfrm>
            <a:off x="5146754" y="649573"/>
            <a:ext cx="6712434" cy="4929944"/>
          </a:xfrm>
          <a:prstGeom prst="rect">
            <a:avLst/>
          </a:prstGeom>
          <a:effectLst>
            <a:glow rad="254060">
              <a:schemeClr val="tx1">
                <a:alpha val="40000"/>
              </a:schemeClr>
            </a:glow>
            <a:softEdge rad="42977"/>
          </a:effectLst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CEF8A8D5-F1FD-3DB0-BFE6-72A6D04D42B6}"/>
              </a:ext>
            </a:extLst>
          </p:cNvPr>
          <p:cNvSpPr txBox="1">
            <a:spLocks/>
          </p:cNvSpPr>
          <p:nvPr/>
        </p:nvSpPr>
        <p:spPr>
          <a:xfrm>
            <a:off x="488047" y="1170347"/>
            <a:ext cx="4469715" cy="217292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 i="1" dirty="0"/>
              <a:t>VUES ACTUELLES</a:t>
            </a:r>
            <a:r>
              <a:rPr lang="fr-FR" sz="2800" b="1" dirty="0"/>
              <a:t> </a:t>
            </a:r>
          </a:p>
          <a:p>
            <a:br>
              <a:rPr lang="fr-FR" sz="2200" dirty="0"/>
            </a:br>
            <a:r>
              <a:rPr lang="fr-FR" sz="2200" b="1" i="1" dirty="0"/>
              <a:t>RESSOURCES HUMAINES</a:t>
            </a:r>
            <a:r>
              <a:rPr lang="fr-FR" sz="2200" i="1" dirty="0"/>
              <a:t> :</a:t>
            </a:r>
          </a:p>
          <a:p>
            <a:br>
              <a:rPr lang="fr-FR" sz="2200" dirty="0"/>
            </a:br>
            <a:r>
              <a:rPr lang="fr-FR" sz="1400" dirty="0"/>
              <a:t>LES 2 MEILLEURS VENDEURS PAR MOIS DE JANVIER A AOÛT 2022</a:t>
            </a:r>
          </a:p>
        </p:txBody>
      </p:sp>
      <p:pic>
        <p:nvPicPr>
          <p:cNvPr id="6" name="Image 5">
            <a:hlinkClick r:id="rId4" action="ppaction://hlinksldjump"/>
            <a:extLst>
              <a:ext uri="{FF2B5EF4-FFF2-40B4-BE49-F238E27FC236}">
                <a16:creationId xmlns:a16="http://schemas.microsoft.com/office/drawing/2014/main" id="{363656EF-76CC-761C-3797-9EC370E01E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9962" y="5567333"/>
            <a:ext cx="997605" cy="52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671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275B25-81F5-55DA-5463-C193ACEE5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demain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E08DF8-3DC2-69DC-3480-AEF694A37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Suggestions et/ou préconisations</a:t>
            </a:r>
          </a:p>
          <a:p>
            <a:r>
              <a:rPr lang="fr-FR" dirty="0">
                <a:ea typeface="+mn-lt"/>
                <a:cs typeface="+mn-lt"/>
              </a:rPr>
              <a:t>Ajustement de la visualisation en fonction des souhaits client</a:t>
            </a:r>
            <a:endParaRPr lang="fr-FR" dirty="0"/>
          </a:p>
          <a:p>
            <a:r>
              <a:rPr lang="fr-FR" dirty="0"/>
              <a:t>Finalisation de la visualisation</a:t>
            </a:r>
          </a:p>
          <a:p>
            <a:r>
              <a:rPr lang="fr-FR" dirty="0"/>
              <a:t>Présentation Finale au siège de la Compagnie </a:t>
            </a:r>
            <a:r>
              <a:rPr lang="fr-FR" dirty="0" err="1"/>
              <a:t>Toys</a:t>
            </a:r>
            <a:r>
              <a:rPr lang="fr-FR" dirty="0"/>
              <a:t> &amp; </a:t>
            </a:r>
            <a:r>
              <a:rPr lang="fr-FR" dirty="0" err="1"/>
              <a:t>Models</a:t>
            </a:r>
            <a:r>
              <a:rPr lang="fr-FR" dirty="0"/>
              <a:t> – 07/10/2022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ADAF15E-FD40-8946-E2CA-65951C86E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3" y="4977987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5" name="Image 4">
            <a:hlinkClick r:id="rId3" action="ppaction://hlinksldjump"/>
            <a:extLst>
              <a:ext uri="{FF2B5EF4-FFF2-40B4-BE49-F238E27FC236}">
                <a16:creationId xmlns:a16="http://schemas.microsoft.com/office/drawing/2014/main" id="{92C34CD0-26E1-380D-EB13-B20FD2AF76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6480" y="5522983"/>
            <a:ext cx="1081088" cy="57432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1114226-A638-5CBE-0B77-E6BAC8478A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1082" y="1903077"/>
            <a:ext cx="2376486" cy="3546906"/>
          </a:xfrm>
          <a:prstGeom prst="rect">
            <a:avLst/>
          </a:prstGeom>
          <a:effectLst>
            <a:softEdge rad="82716"/>
          </a:effectLst>
        </p:spPr>
      </p:pic>
    </p:spTree>
    <p:extLst>
      <p:ext uri="{BB962C8B-B14F-4D97-AF65-F5344CB8AC3E}">
        <p14:creationId xmlns:p14="http://schemas.microsoft.com/office/powerpoint/2010/main" val="2023775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888F1-8E5A-8737-4277-15ED1AF59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885" y="1006575"/>
            <a:ext cx="8637073" cy="2541431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fr-FR" b="1" dirty="0" err="1"/>
              <a:t>Demo</a:t>
            </a:r>
            <a:r>
              <a:rPr lang="fr-FR" b="1" dirty="0"/>
              <a:t> </a:t>
            </a:r>
            <a:r>
              <a:rPr lang="fr-FR" b="1" dirty="0" err="1"/>
              <a:t>day</a:t>
            </a:r>
            <a:br>
              <a:rPr lang="fr-FR" b="1" dirty="0"/>
            </a:br>
            <a:r>
              <a:rPr lang="fr-FR" b="1" dirty="0"/>
              <a:t> </a:t>
            </a:r>
            <a:br>
              <a:rPr lang="fr-FR" b="1" dirty="0"/>
            </a:br>
            <a:r>
              <a:rPr lang="fr-FR" b="1" dirty="0" err="1"/>
              <a:t>toys</a:t>
            </a:r>
            <a:r>
              <a:rPr lang="fr-FR" b="1" dirty="0"/>
              <a:t> &amp; </a:t>
            </a:r>
            <a:r>
              <a:rPr lang="fr-FR" b="1" dirty="0" err="1"/>
              <a:t>models</a:t>
            </a:r>
            <a:endParaRPr lang="fr-FR" b="1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666040-BC04-02C2-8F5D-D565C20E1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60874" y="43645"/>
            <a:ext cx="1618497" cy="563445"/>
          </a:xfrm>
        </p:spPr>
        <p:txBody>
          <a:bodyPr vert="horz" lIns="91440" tIns="91440" rIns="91440" bIns="91440" rtlCol="0" anchor="t">
            <a:normAutofit lnSpcReduction="10000"/>
          </a:bodyPr>
          <a:lstStyle/>
          <a:p>
            <a:r>
              <a:rPr lang="fr-FR" sz="2400" dirty="0"/>
              <a:t>07/10/2022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125F676-B73C-5E51-48B9-0BEB67D1C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92AB120-CF63-B37C-C78E-F61FC4DEC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069" y="4113827"/>
            <a:ext cx="1126180" cy="1298825"/>
          </a:xfrm>
          <a:prstGeom prst="rect">
            <a:avLst/>
          </a:prstGeom>
          <a:effectLst>
            <a:softEdge rad="51482"/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7B0E8B9-BD68-7479-8C4A-03B69913616F}"/>
              </a:ext>
            </a:extLst>
          </p:cNvPr>
          <p:cNvSpPr txBox="1"/>
          <p:nvPr/>
        </p:nvSpPr>
        <p:spPr>
          <a:xfrm>
            <a:off x="8442069" y="5491473"/>
            <a:ext cx="125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Florent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8100A78-4017-18D8-536D-3E84A8CA7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6110" y="4113827"/>
            <a:ext cx="1292939" cy="1292939"/>
          </a:xfrm>
          <a:prstGeom prst="rect">
            <a:avLst/>
          </a:prstGeom>
          <a:effectLst>
            <a:softEdge rad="51318"/>
          </a:effec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FBD0B4D-E763-170A-CBC5-3383D7AEFA34}"/>
              </a:ext>
            </a:extLst>
          </p:cNvPr>
          <p:cNvSpPr txBox="1"/>
          <p:nvPr/>
        </p:nvSpPr>
        <p:spPr>
          <a:xfrm>
            <a:off x="6050557" y="5491472"/>
            <a:ext cx="125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Florian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0EE3ED6-E73A-76E7-FF70-4702CA6093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6874" y="4094069"/>
            <a:ext cx="1023284" cy="1312697"/>
          </a:xfrm>
          <a:prstGeom prst="rect">
            <a:avLst/>
          </a:prstGeom>
          <a:effectLst>
            <a:softEdge rad="54811"/>
          </a:effec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896C892F-237C-EB49-FCB7-D84E46635A5D}"/>
              </a:ext>
            </a:extLst>
          </p:cNvPr>
          <p:cNvSpPr txBox="1"/>
          <p:nvPr/>
        </p:nvSpPr>
        <p:spPr>
          <a:xfrm>
            <a:off x="1423493" y="5491474"/>
            <a:ext cx="125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Emilie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F418DB0-EDB9-6682-D197-52AFA08562BA}"/>
              </a:ext>
            </a:extLst>
          </p:cNvPr>
          <p:cNvSpPr txBox="1"/>
          <p:nvPr/>
        </p:nvSpPr>
        <p:spPr>
          <a:xfrm>
            <a:off x="3684893" y="5491472"/>
            <a:ext cx="125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François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D5362C03-AA4A-D287-79E7-5E64C661DF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6229" y="4229213"/>
            <a:ext cx="1187449" cy="1177553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805805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2F97C4-9741-9170-1A61-E4D4299D4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/>
              <a:t>Contexte du projet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342DEE-480B-DC74-441D-DA6E2E2AC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51" y="1997948"/>
            <a:ext cx="9603275" cy="3843293"/>
          </a:xfrm>
        </p:spPr>
        <p:txBody>
          <a:bodyPr>
            <a:normAutofit/>
          </a:bodyPr>
          <a:lstStyle/>
          <a:p>
            <a:r>
              <a:rPr lang="fr-FR" b="1"/>
              <a:t>Création d’un tableau de bord reprenant plusieurs informations :</a:t>
            </a:r>
          </a:p>
          <a:p>
            <a:endParaRPr lang="fr-FR" sz="300" b="1"/>
          </a:p>
          <a:p>
            <a:pPr lvl="1"/>
            <a:r>
              <a:rPr lang="fr-FR"/>
              <a:t>Nb Produits / Catégories / </a:t>
            </a:r>
          </a:p>
          <a:p>
            <a:pPr lvl="2"/>
            <a:r>
              <a:rPr lang="fr-FR"/>
              <a:t>Mois </a:t>
            </a:r>
          </a:p>
          <a:p>
            <a:pPr lvl="2"/>
            <a:r>
              <a:rPr lang="fr-FR"/>
              <a:t>En comparaison à N-1</a:t>
            </a:r>
          </a:p>
          <a:p>
            <a:pPr lvl="1"/>
            <a:r>
              <a:rPr lang="fr-FR"/>
              <a:t>CA des commandes des deux derniers mois / pays </a:t>
            </a:r>
          </a:p>
          <a:p>
            <a:pPr lvl="1"/>
            <a:r>
              <a:rPr lang="fr-FR"/>
              <a:t>Impayés Commandes en Cours </a:t>
            </a:r>
          </a:p>
          <a:p>
            <a:pPr lvl="1"/>
            <a:r>
              <a:rPr lang="fr-FR"/>
              <a:t>Logistique : Stocks des 5 meilleures ventes</a:t>
            </a:r>
          </a:p>
          <a:p>
            <a:pPr lvl="1"/>
            <a:r>
              <a:rPr lang="fr-FR"/>
              <a:t>RH : 2 meilleurs vendeurs (CA)</a:t>
            </a:r>
          </a:p>
          <a:p>
            <a:endParaRPr lang="fr-FR"/>
          </a:p>
        </p:txBody>
      </p:sp>
      <p:pic>
        <p:nvPicPr>
          <p:cNvPr id="2050" name="Picture 2" descr="Création d'une comparaison du cumul annuel année après année | Tableau  Software">
            <a:extLst>
              <a:ext uri="{FF2B5EF4-FFF2-40B4-BE49-F238E27FC236}">
                <a16:creationId xmlns:a16="http://schemas.microsoft.com/office/drawing/2014/main" id="{207AE803-E1DE-2A70-B7A6-BE2BBD9673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01252"/>
            <a:ext cx="4331883" cy="2436684"/>
          </a:xfrm>
          <a:prstGeom prst="rect">
            <a:avLst/>
          </a:prstGeom>
          <a:noFill/>
          <a:effectLst>
            <a:softEdge rad="167456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06F2DE0-DD7E-984C-8B66-98FA2136F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3756620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7F2ABB-EA5B-5EA3-94C7-4EBB693A1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Sommaire :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B57D3484-42E5-492F-DF26-04B40559CF48}"/>
              </a:ext>
            </a:extLst>
          </p:cNvPr>
          <p:cNvSpPr txBox="1">
            <a:spLocks/>
          </p:cNvSpPr>
          <p:nvPr/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ea typeface="+mn-lt"/>
                <a:cs typeface="+mn-lt"/>
              </a:rPr>
              <a:t>Contexte </a:t>
            </a:r>
          </a:p>
          <a:p>
            <a:r>
              <a:rPr lang="fr-FR" dirty="0">
                <a:ea typeface="+mn-lt"/>
                <a:cs typeface="+mn-lt"/>
              </a:rPr>
              <a:t>Rôle de chacun dans l’équipe</a:t>
            </a:r>
            <a:endParaRPr lang="fr-FR" dirty="0"/>
          </a:p>
          <a:p>
            <a:r>
              <a:rPr lang="fr-FR" dirty="0"/>
              <a:t>Schéma de Principe </a:t>
            </a:r>
          </a:p>
          <a:p>
            <a:r>
              <a:rPr lang="fr-FR" dirty="0"/>
              <a:t>Nos objectifs pour votre quotidien</a:t>
            </a:r>
          </a:p>
          <a:p>
            <a:r>
              <a:rPr lang="fr-FR" dirty="0"/>
              <a:t>Points Bloquants – Difficultés rencontrées </a:t>
            </a:r>
          </a:p>
          <a:p>
            <a:r>
              <a:rPr lang="fr-FR" dirty="0"/>
              <a:t>Exemple requête : Les impayés </a:t>
            </a:r>
          </a:p>
          <a:p>
            <a:r>
              <a:rPr lang="fr-FR" dirty="0"/>
              <a:t>Nos propositions de visualisations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4428BEC-99CD-6710-FC45-CC8DEB247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992551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2F97C4-9741-9170-1A61-E4D4299D4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Contexte du projet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342DEE-480B-DC74-441D-DA6E2E2AC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51" y="1997948"/>
            <a:ext cx="9603275" cy="3843293"/>
          </a:xfrm>
        </p:spPr>
        <p:txBody>
          <a:bodyPr>
            <a:normAutofit/>
          </a:bodyPr>
          <a:lstStyle/>
          <a:p>
            <a:r>
              <a:rPr lang="fr-FR" b="1"/>
              <a:t>Création d’un tableau de bord reprenant plusieurs informations :</a:t>
            </a:r>
          </a:p>
          <a:p>
            <a:endParaRPr lang="fr-FR" sz="300" b="1"/>
          </a:p>
          <a:p>
            <a:pPr lvl="1"/>
            <a:r>
              <a:rPr lang="fr-FR"/>
              <a:t>Nb Produits / Catégories / </a:t>
            </a:r>
          </a:p>
          <a:p>
            <a:pPr lvl="2"/>
            <a:r>
              <a:rPr lang="fr-FR"/>
              <a:t>Mois </a:t>
            </a:r>
          </a:p>
          <a:p>
            <a:pPr lvl="2"/>
            <a:r>
              <a:rPr lang="fr-FR"/>
              <a:t>En comparaison à N-1</a:t>
            </a:r>
          </a:p>
          <a:p>
            <a:pPr lvl="1"/>
            <a:r>
              <a:rPr lang="fr-FR"/>
              <a:t>CA des commandes des deux derniers mois / pays </a:t>
            </a:r>
          </a:p>
          <a:p>
            <a:pPr lvl="1"/>
            <a:r>
              <a:rPr lang="fr-FR"/>
              <a:t>Impayés Commandes en Cours </a:t>
            </a:r>
          </a:p>
          <a:p>
            <a:pPr lvl="1"/>
            <a:r>
              <a:rPr lang="fr-FR"/>
              <a:t>Logistique : Stocks des 5 meilleures ventes</a:t>
            </a:r>
          </a:p>
          <a:p>
            <a:pPr lvl="1"/>
            <a:r>
              <a:rPr lang="fr-FR"/>
              <a:t>RH : 2 meilleurs vendeurs (CA)</a:t>
            </a:r>
          </a:p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06F2DE0-DD7E-984C-8B66-98FA2136F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8" y="-2734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23DD3E5-A0BF-62AB-5468-5E27906B8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509" y="2661007"/>
            <a:ext cx="5308270" cy="2985902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558891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DAF0F-8D43-0F0E-5125-2F51C3BDF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Rôle de chacun 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0E5E3DC-E93B-F8CC-EC80-AAECA1F28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646B329-7964-F00E-6868-740D42486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980" y="1923729"/>
            <a:ext cx="1187449" cy="1523292"/>
          </a:xfrm>
          <a:prstGeom prst="rect">
            <a:avLst/>
          </a:prstGeom>
          <a:effectLst>
            <a:softEdge rad="54811"/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180A2ADB-1BC6-5429-8D83-3837188FEB95}"/>
              </a:ext>
            </a:extLst>
          </p:cNvPr>
          <p:cNvSpPr txBox="1"/>
          <p:nvPr/>
        </p:nvSpPr>
        <p:spPr>
          <a:xfrm>
            <a:off x="2556933" y="2483120"/>
            <a:ext cx="2201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Emilie </a:t>
            </a:r>
          </a:p>
          <a:p>
            <a:r>
              <a:rPr lang="fr-FR" i="1" dirty="0"/>
              <a:t>SCRUM MASTER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7625FE9-0598-3FD8-2C1D-639952808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987" y="3983254"/>
            <a:ext cx="1403225" cy="1391531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A14873A7-AE27-62A6-5945-21D8F5D915BB}"/>
              </a:ext>
            </a:extLst>
          </p:cNvPr>
          <p:cNvSpPr txBox="1"/>
          <p:nvPr/>
        </p:nvSpPr>
        <p:spPr>
          <a:xfrm>
            <a:off x="2556933" y="4298162"/>
            <a:ext cx="2201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François  </a:t>
            </a:r>
          </a:p>
          <a:p>
            <a:r>
              <a:rPr lang="fr-FR" i="1" dirty="0"/>
              <a:t>DEVELOPER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B758339-75B7-D1A7-3426-AEA536A0B3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6013" y="2018805"/>
            <a:ext cx="1222746" cy="1410195"/>
          </a:xfrm>
          <a:prstGeom prst="rect">
            <a:avLst/>
          </a:prstGeom>
          <a:effectLst>
            <a:softEdge rad="51482"/>
          </a:effec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7FC8C7B5-2F6A-42CA-E8A9-35AD5076EC76}"/>
              </a:ext>
            </a:extLst>
          </p:cNvPr>
          <p:cNvSpPr txBox="1"/>
          <p:nvPr/>
        </p:nvSpPr>
        <p:spPr>
          <a:xfrm>
            <a:off x="7997263" y="2456421"/>
            <a:ext cx="2201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Florent</a:t>
            </a:r>
          </a:p>
          <a:p>
            <a:r>
              <a:rPr lang="fr-FR" i="1" dirty="0"/>
              <a:t>PRODUCT OWNER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2558664-A46C-ABCD-A26C-810FBC30CD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5820" y="3983254"/>
            <a:ext cx="1391531" cy="1391531"/>
          </a:xfrm>
          <a:prstGeom prst="rect">
            <a:avLst/>
          </a:prstGeom>
          <a:effectLst>
            <a:softEdge rad="51318"/>
          </a:effec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BA2A50EB-CA23-F1B0-4D14-CA2CD6379E7F}"/>
              </a:ext>
            </a:extLst>
          </p:cNvPr>
          <p:cNvSpPr txBox="1"/>
          <p:nvPr/>
        </p:nvSpPr>
        <p:spPr>
          <a:xfrm>
            <a:off x="7997263" y="4405149"/>
            <a:ext cx="2201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Florian</a:t>
            </a:r>
          </a:p>
          <a:p>
            <a:r>
              <a:rPr lang="fr-FR" i="1" dirty="0"/>
              <a:t>DEVELOPER</a:t>
            </a:r>
          </a:p>
        </p:txBody>
      </p:sp>
    </p:spTree>
    <p:extLst>
      <p:ext uri="{BB962C8B-B14F-4D97-AF65-F5344CB8AC3E}">
        <p14:creationId xmlns:p14="http://schemas.microsoft.com/office/powerpoint/2010/main" val="3013793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7"/>
          <p:cNvGrpSpPr/>
          <p:nvPr/>
        </p:nvGrpSpPr>
        <p:grpSpPr>
          <a:xfrm>
            <a:off x="9715842" y="1101832"/>
            <a:ext cx="2657659" cy="3121056"/>
            <a:chOff x="6432805" y="1016077"/>
            <a:chExt cx="1927722" cy="2340792"/>
          </a:xfrm>
        </p:grpSpPr>
        <p:sp>
          <p:nvSpPr>
            <p:cNvPr id="121" name="Google Shape;121;p17"/>
            <p:cNvSpPr/>
            <p:nvPr/>
          </p:nvSpPr>
          <p:spPr>
            <a:xfrm>
              <a:off x="6636922" y="2150100"/>
              <a:ext cx="1548183" cy="1206769"/>
            </a:xfrm>
            <a:custGeom>
              <a:avLst/>
              <a:gdLst/>
              <a:ahLst/>
              <a:cxnLst/>
              <a:rect l="l" t="t" r="r" b="b"/>
              <a:pathLst>
                <a:path w="56710" h="44204" extrusionOk="0">
                  <a:moveTo>
                    <a:pt x="29933" y="1"/>
                  </a:moveTo>
                  <a:cubicBezTo>
                    <a:pt x="28768" y="1"/>
                    <a:pt x="27613" y="515"/>
                    <a:pt x="26837" y="1496"/>
                  </a:cubicBezTo>
                  <a:lnTo>
                    <a:pt x="26349" y="2104"/>
                  </a:lnTo>
                  <a:cubicBezTo>
                    <a:pt x="25004" y="3806"/>
                    <a:pt x="25277" y="6283"/>
                    <a:pt x="26992" y="7640"/>
                  </a:cubicBezTo>
                  <a:lnTo>
                    <a:pt x="29290" y="9462"/>
                  </a:lnTo>
                  <a:lnTo>
                    <a:pt x="3882" y="9462"/>
                  </a:lnTo>
                  <a:cubicBezTo>
                    <a:pt x="1739" y="9462"/>
                    <a:pt x="0" y="11200"/>
                    <a:pt x="0" y="13343"/>
                  </a:cubicBezTo>
                  <a:lnTo>
                    <a:pt x="0" y="30929"/>
                  </a:lnTo>
                  <a:cubicBezTo>
                    <a:pt x="0" y="33072"/>
                    <a:pt x="1739" y="34810"/>
                    <a:pt x="3882" y="34810"/>
                  </a:cubicBezTo>
                  <a:lnTo>
                    <a:pt x="29183" y="34810"/>
                  </a:lnTo>
                  <a:lnTo>
                    <a:pt x="26956" y="36572"/>
                  </a:lnTo>
                  <a:cubicBezTo>
                    <a:pt x="25254" y="37918"/>
                    <a:pt x="24968" y="40394"/>
                    <a:pt x="26313" y="42109"/>
                  </a:cubicBezTo>
                  <a:lnTo>
                    <a:pt x="26790" y="42704"/>
                  </a:lnTo>
                  <a:cubicBezTo>
                    <a:pt x="27570" y="43690"/>
                    <a:pt x="28721" y="44204"/>
                    <a:pt x="29882" y="44204"/>
                  </a:cubicBezTo>
                  <a:cubicBezTo>
                    <a:pt x="30740" y="44204"/>
                    <a:pt x="31603" y="43923"/>
                    <a:pt x="32326" y="43347"/>
                  </a:cubicBezTo>
                  <a:lnTo>
                    <a:pt x="54091" y="26107"/>
                  </a:lnTo>
                  <a:cubicBezTo>
                    <a:pt x="54519" y="25880"/>
                    <a:pt x="54924" y="25571"/>
                    <a:pt x="55257" y="25178"/>
                  </a:cubicBezTo>
                  <a:cubicBezTo>
                    <a:pt x="56222" y="24392"/>
                    <a:pt x="56710" y="23237"/>
                    <a:pt x="56686" y="22070"/>
                  </a:cubicBezTo>
                  <a:cubicBezTo>
                    <a:pt x="56710" y="20915"/>
                    <a:pt x="56222" y="19761"/>
                    <a:pt x="55257" y="18975"/>
                  </a:cubicBezTo>
                  <a:cubicBezTo>
                    <a:pt x="54924" y="18582"/>
                    <a:pt x="54531" y="18272"/>
                    <a:pt x="54102" y="18046"/>
                  </a:cubicBezTo>
                  <a:lnTo>
                    <a:pt x="32374" y="854"/>
                  </a:lnTo>
                  <a:cubicBezTo>
                    <a:pt x="31652" y="279"/>
                    <a:pt x="30790" y="1"/>
                    <a:pt x="2993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22" name="Google Shape;122;p17"/>
            <p:cNvGrpSpPr/>
            <p:nvPr/>
          </p:nvGrpSpPr>
          <p:grpSpPr>
            <a:xfrm>
              <a:off x="7241387" y="2583858"/>
              <a:ext cx="339253" cy="339253"/>
              <a:chOff x="899850" y="4992125"/>
              <a:chExt cx="481825" cy="481825"/>
            </a:xfrm>
          </p:grpSpPr>
          <p:sp>
            <p:nvSpPr>
              <p:cNvPr id="123" name="Google Shape;123;p17"/>
              <p:cNvSpPr/>
              <p:nvPr/>
            </p:nvSpPr>
            <p:spPr>
              <a:xfrm>
                <a:off x="1126600" y="5360100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0"/>
                      <a:pt x="0" y="564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6" y="1130"/>
                      <a:pt x="1129" y="877"/>
                      <a:pt x="1129" y="564"/>
                    </a:cubicBezTo>
                    <a:cubicBezTo>
                      <a:pt x="1129" y="250"/>
                      <a:pt x="876" y="1"/>
                      <a:pt x="5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5" name="Google Shape;125;p17"/>
              <p:cNvSpPr/>
              <p:nvPr/>
            </p:nvSpPr>
            <p:spPr>
              <a:xfrm>
                <a:off x="899850" y="499212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9636" y="2334"/>
                    </a:moveTo>
                    <a:cubicBezTo>
                      <a:pt x="12223" y="2334"/>
                      <a:pt x="14153" y="4367"/>
                      <a:pt x="14153" y="6815"/>
                    </a:cubicBezTo>
                    <a:cubicBezTo>
                      <a:pt x="14153" y="8501"/>
                      <a:pt x="13214" y="10049"/>
                      <a:pt x="11714" y="10826"/>
                    </a:cubicBezTo>
                    <a:cubicBezTo>
                      <a:pt x="11401" y="10986"/>
                      <a:pt x="11362" y="11142"/>
                      <a:pt x="11344" y="11202"/>
                    </a:cubicBezTo>
                    <a:cubicBezTo>
                      <a:pt x="11141" y="11958"/>
                      <a:pt x="10458" y="12455"/>
                      <a:pt x="9710" y="12455"/>
                    </a:cubicBezTo>
                    <a:cubicBezTo>
                      <a:pt x="9569" y="12455"/>
                      <a:pt x="9426" y="12438"/>
                      <a:pt x="9284" y="12401"/>
                    </a:cubicBezTo>
                    <a:cubicBezTo>
                      <a:pt x="8383" y="12169"/>
                      <a:pt x="7841" y="11254"/>
                      <a:pt x="8064" y="10353"/>
                    </a:cubicBezTo>
                    <a:cubicBezTo>
                      <a:pt x="8338" y="9260"/>
                      <a:pt x="9061" y="8384"/>
                      <a:pt x="10154" y="7818"/>
                    </a:cubicBezTo>
                    <a:cubicBezTo>
                      <a:pt x="10832" y="7465"/>
                      <a:pt x="10973" y="6556"/>
                      <a:pt x="10434" y="6017"/>
                    </a:cubicBezTo>
                    <a:cubicBezTo>
                      <a:pt x="10219" y="5801"/>
                      <a:pt x="9934" y="5700"/>
                      <a:pt x="9650" y="5700"/>
                    </a:cubicBezTo>
                    <a:cubicBezTo>
                      <a:pt x="9078" y="5700"/>
                      <a:pt x="8507" y="6109"/>
                      <a:pt x="8507" y="6815"/>
                    </a:cubicBezTo>
                    <a:cubicBezTo>
                      <a:pt x="8507" y="7749"/>
                      <a:pt x="7748" y="8507"/>
                      <a:pt x="6812" y="8507"/>
                    </a:cubicBezTo>
                    <a:cubicBezTo>
                      <a:pt x="5875" y="8507"/>
                      <a:pt x="5119" y="7749"/>
                      <a:pt x="5119" y="6815"/>
                    </a:cubicBezTo>
                    <a:cubicBezTo>
                      <a:pt x="5119" y="4388"/>
                      <a:pt x="7028" y="2334"/>
                      <a:pt x="9636" y="2334"/>
                    </a:cubicBezTo>
                    <a:close/>
                    <a:moveTo>
                      <a:pt x="9636" y="13588"/>
                    </a:moveTo>
                    <a:cubicBezTo>
                      <a:pt x="9854" y="13588"/>
                      <a:pt x="10074" y="13630"/>
                      <a:pt x="10284" y="13717"/>
                    </a:cubicBezTo>
                    <a:cubicBezTo>
                      <a:pt x="10916" y="13979"/>
                      <a:pt x="11328" y="14596"/>
                      <a:pt x="11328" y="15283"/>
                    </a:cubicBezTo>
                    <a:cubicBezTo>
                      <a:pt x="11328" y="16219"/>
                      <a:pt x="10570" y="16975"/>
                      <a:pt x="9636" y="16978"/>
                    </a:cubicBezTo>
                    <a:cubicBezTo>
                      <a:pt x="8950" y="16978"/>
                      <a:pt x="8332" y="16562"/>
                      <a:pt x="8070" y="15930"/>
                    </a:cubicBezTo>
                    <a:cubicBezTo>
                      <a:pt x="7808" y="15298"/>
                      <a:pt x="7953" y="14569"/>
                      <a:pt x="8438" y="14084"/>
                    </a:cubicBezTo>
                    <a:cubicBezTo>
                      <a:pt x="8762" y="13760"/>
                      <a:pt x="9195" y="13588"/>
                      <a:pt x="9636" y="13588"/>
                    </a:cubicBezTo>
                    <a:close/>
                    <a:moveTo>
                      <a:pt x="9636" y="1"/>
                    </a:moveTo>
                    <a:cubicBezTo>
                      <a:pt x="4330" y="1"/>
                      <a:pt x="0" y="4331"/>
                      <a:pt x="0" y="9637"/>
                    </a:cubicBezTo>
                    <a:cubicBezTo>
                      <a:pt x="0" y="14945"/>
                      <a:pt x="4330" y="19273"/>
                      <a:pt x="9636" y="19273"/>
                    </a:cubicBezTo>
                    <a:cubicBezTo>
                      <a:pt x="14939" y="19273"/>
                      <a:pt x="19272" y="14945"/>
                      <a:pt x="19272" y="9637"/>
                    </a:cubicBezTo>
                    <a:cubicBezTo>
                      <a:pt x="19272" y="4331"/>
                      <a:pt x="14942" y="1"/>
                      <a:pt x="96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26" name="Google Shape;126;p17"/>
            <p:cNvSpPr txBox="1"/>
            <p:nvPr/>
          </p:nvSpPr>
          <p:spPr>
            <a:xfrm>
              <a:off x="6432805" y="1016077"/>
              <a:ext cx="1752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267" b="1" dirty="0">
                  <a:solidFill>
                    <a:srgbClr val="434343"/>
                  </a:solidFill>
                  <a:latin typeface="+mj-lt"/>
                  <a:ea typeface="Fira Sans Extra Condensed Medium"/>
                  <a:cs typeface="Fira Sans Extra Condensed Medium"/>
                  <a:sym typeface="Fira Sans Extra Condensed Medium"/>
                </a:rPr>
                <a:t>Demo Day :</a:t>
              </a:r>
              <a:endParaRPr sz="2267" b="1" dirty="0">
                <a:solidFill>
                  <a:srgbClr val="434343"/>
                </a:solidFill>
                <a:latin typeface="+mj-lt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7" name="Google Shape;127;p17"/>
            <p:cNvSpPr txBox="1"/>
            <p:nvPr/>
          </p:nvSpPr>
          <p:spPr>
            <a:xfrm>
              <a:off x="6461446" y="1396755"/>
              <a:ext cx="1899081" cy="7290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Présentation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Finale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Solution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logicielle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: </a:t>
              </a:r>
            </a:p>
            <a:p>
              <a:pPr algn="ctr"/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Power BI</a:t>
              </a:r>
              <a:endParaRPr sz="16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8" name="Google Shape;128;p17"/>
          <p:cNvGrpSpPr/>
          <p:nvPr/>
        </p:nvGrpSpPr>
        <p:grpSpPr>
          <a:xfrm>
            <a:off x="7908787" y="2650985"/>
            <a:ext cx="2064243" cy="1609025"/>
            <a:chOff x="5671358" y="2150100"/>
            <a:chExt cx="1548183" cy="1206769"/>
          </a:xfrm>
        </p:grpSpPr>
        <p:sp>
          <p:nvSpPr>
            <p:cNvPr id="129" name="Google Shape;129;p17"/>
            <p:cNvSpPr/>
            <p:nvPr/>
          </p:nvSpPr>
          <p:spPr>
            <a:xfrm>
              <a:off x="5671358" y="2150100"/>
              <a:ext cx="1548183" cy="1206769"/>
            </a:xfrm>
            <a:custGeom>
              <a:avLst/>
              <a:gdLst/>
              <a:ahLst/>
              <a:cxnLst/>
              <a:rect l="l" t="t" r="r" b="b"/>
              <a:pathLst>
                <a:path w="56710" h="44204" extrusionOk="0">
                  <a:moveTo>
                    <a:pt x="29925" y="1"/>
                  </a:moveTo>
                  <a:cubicBezTo>
                    <a:pt x="28761" y="1"/>
                    <a:pt x="27607" y="515"/>
                    <a:pt x="26825" y="1496"/>
                  </a:cubicBezTo>
                  <a:lnTo>
                    <a:pt x="26349" y="2104"/>
                  </a:lnTo>
                  <a:cubicBezTo>
                    <a:pt x="24991" y="3806"/>
                    <a:pt x="25277" y="6283"/>
                    <a:pt x="26980" y="7640"/>
                  </a:cubicBezTo>
                  <a:lnTo>
                    <a:pt x="29289" y="9462"/>
                  </a:lnTo>
                  <a:lnTo>
                    <a:pt x="3881" y="9462"/>
                  </a:lnTo>
                  <a:cubicBezTo>
                    <a:pt x="1738" y="9462"/>
                    <a:pt x="0" y="11200"/>
                    <a:pt x="0" y="13343"/>
                  </a:cubicBezTo>
                  <a:lnTo>
                    <a:pt x="0" y="30929"/>
                  </a:lnTo>
                  <a:cubicBezTo>
                    <a:pt x="0" y="33072"/>
                    <a:pt x="1738" y="34810"/>
                    <a:pt x="3881" y="34810"/>
                  </a:cubicBezTo>
                  <a:lnTo>
                    <a:pt x="29170" y="34810"/>
                  </a:lnTo>
                  <a:lnTo>
                    <a:pt x="26956" y="36572"/>
                  </a:lnTo>
                  <a:cubicBezTo>
                    <a:pt x="25241" y="37918"/>
                    <a:pt x="24956" y="40394"/>
                    <a:pt x="26301" y="42109"/>
                  </a:cubicBezTo>
                  <a:lnTo>
                    <a:pt x="26789" y="42704"/>
                  </a:lnTo>
                  <a:cubicBezTo>
                    <a:pt x="27563" y="43690"/>
                    <a:pt x="28711" y="44204"/>
                    <a:pt x="29873" y="44204"/>
                  </a:cubicBezTo>
                  <a:cubicBezTo>
                    <a:pt x="30731" y="44204"/>
                    <a:pt x="31597" y="43923"/>
                    <a:pt x="32325" y="43347"/>
                  </a:cubicBezTo>
                  <a:lnTo>
                    <a:pt x="54078" y="26107"/>
                  </a:lnTo>
                  <a:cubicBezTo>
                    <a:pt x="54519" y="25880"/>
                    <a:pt x="54912" y="25571"/>
                    <a:pt x="55245" y="25178"/>
                  </a:cubicBezTo>
                  <a:cubicBezTo>
                    <a:pt x="56209" y="24392"/>
                    <a:pt x="56698" y="23237"/>
                    <a:pt x="56686" y="22070"/>
                  </a:cubicBezTo>
                  <a:cubicBezTo>
                    <a:pt x="56709" y="20915"/>
                    <a:pt x="56209" y="19761"/>
                    <a:pt x="55257" y="18975"/>
                  </a:cubicBezTo>
                  <a:cubicBezTo>
                    <a:pt x="54924" y="18582"/>
                    <a:pt x="54531" y="18272"/>
                    <a:pt x="54090" y="18046"/>
                  </a:cubicBezTo>
                  <a:lnTo>
                    <a:pt x="32361" y="854"/>
                  </a:lnTo>
                  <a:cubicBezTo>
                    <a:pt x="31640" y="279"/>
                    <a:pt x="30780" y="1"/>
                    <a:pt x="29925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30" name="Google Shape;130;p17"/>
            <p:cNvGrpSpPr/>
            <p:nvPr/>
          </p:nvGrpSpPr>
          <p:grpSpPr>
            <a:xfrm>
              <a:off x="6279010" y="2587044"/>
              <a:ext cx="332881" cy="332881"/>
              <a:chOff x="6239925" y="2032450"/>
              <a:chExt cx="472775" cy="472775"/>
            </a:xfrm>
          </p:grpSpPr>
          <p:sp>
            <p:nvSpPr>
              <p:cNvPr id="131" name="Google Shape;131;p17"/>
              <p:cNvSpPr/>
              <p:nvPr/>
            </p:nvSpPr>
            <p:spPr>
              <a:xfrm>
                <a:off x="6239925" y="2032450"/>
                <a:ext cx="472775" cy="472775"/>
              </a:xfrm>
              <a:custGeom>
                <a:avLst/>
                <a:gdLst/>
                <a:ahLst/>
                <a:cxnLst/>
                <a:rect l="l" t="t" r="r" b="b"/>
                <a:pathLst>
                  <a:path w="18911" h="18911" extrusionOk="0">
                    <a:moveTo>
                      <a:pt x="9455" y="2466"/>
                    </a:moveTo>
                    <a:cubicBezTo>
                      <a:pt x="13307" y="2466"/>
                      <a:pt x="16442" y="5601"/>
                      <a:pt x="16442" y="9456"/>
                    </a:cubicBezTo>
                    <a:cubicBezTo>
                      <a:pt x="16442" y="13310"/>
                      <a:pt x="13307" y="16445"/>
                      <a:pt x="9455" y="16445"/>
                    </a:cubicBezTo>
                    <a:cubicBezTo>
                      <a:pt x="5601" y="16445"/>
                      <a:pt x="2466" y="13310"/>
                      <a:pt x="2466" y="9456"/>
                    </a:cubicBezTo>
                    <a:cubicBezTo>
                      <a:pt x="2466" y="5601"/>
                      <a:pt x="5601" y="2466"/>
                      <a:pt x="9455" y="2466"/>
                    </a:cubicBezTo>
                    <a:close/>
                    <a:moveTo>
                      <a:pt x="9455" y="0"/>
                    </a:moveTo>
                    <a:cubicBezTo>
                      <a:pt x="4228" y="0"/>
                      <a:pt x="0" y="4228"/>
                      <a:pt x="0" y="9456"/>
                    </a:cubicBezTo>
                    <a:cubicBezTo>
                      <a:pt x="0" y="14683"/>
                      <a:pt x="4228" y="18911"/>
                      <a:pt x="9455" y="18911"/>
                    </a:cubicBezTo>
                    <a:cubicBezTo>
                      <a:pt x="14680" y="18911"/>
                      <a:pt x="18911" y="14683"/>
                      <a:pt x="18911" y="9456"/>
                    </a:cubicBezTo>
                    <a:cubicBezTo>
                      <a:pt x="18911" y="4231"/>
                      <a:pt x="14680" y="0"/>
                      <a:pt x="94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2" name="Google Shape;132;p17"/>
              <p:cNvSpPr/>
              <p:nvPr/>
            </p:nvSpPr>
            <p:spPr>
              <a:xfrm>
                <a:off x="6329800" y="2122325"/>
                <a:ext cx="292950" cy="293025"/>
              </a:xfrm>
              <a:custGeom>
                <a:avLst/>
                <a:gdLst/>
                <a:ahLst/>
                <a:cxnLst/>
                <a:rect l="l" t="t" r="r" b="b"/>
                <a:pathLst>
                  <a:path w="11718" h="11721" extrusionOk="0">
                    <a:moveTo>
                      <a:pt x="5860" y="1043"/>
                    </a:moveTo>
                    <a:cubicBezTo>
                      <a:pt x="6171" y="1043"/>
                      <a:pt x="6424" y="1295"/>
                      <a:pt x="6424" y="1609"/>
                    </a:cubicBezTo>
                    <a:lnTo>
                      <a:pt x="6424" y="2542"/>
                    </a:lnTo>
                    <a:cubicBezTo>
                      <a:pt x="7264" y="2792"/>
                      <a:pt x="7839" y="3566"/>
                      <a:pt x="7842" y="4442"/>
                    </a:cubicBezTo>
                    <a:cubicBezTo>
                      <a:pt x="7842" y="4755"/>
                      <a:pt x="7589" y="5008"/>
                      <a:pt x="7276" y="5008"/>
                    </a:cubicBezTo>
                    <a:cubicBezTo>
                      <a:pt x="6966" y="5008"/>
                      <a:pt x="6713" y="4755"/>
                      <a:pt x="6713" y="4442"/>
                    </a:cubicBezTo>
                    <a:cubicBezTo>
                      <a:pt x="6713" y="3929"/>
                      <a:pt x="6292" y="3588"/>
                      <a:pt x="5853" y="3588"/>
                    </a:cubicBezTo>
                    <a:cubicBezTo>
                      <a:pt x="5644" y="3588"/>
                      <a:pt x="5429" y="3666"/>
                      <a:pt x="5255" y="3840"/>
                    </a:cubicBezTo>
                    <a:cubicBezTo>
                      <a:pt x="4719" y="4376"/>
                      <a:pt x="5099" y="5297"/>
                      <a:pt x="5860" y="5297"/>
                    </a:cubicBezTo>
                    <a:cubicBezTo>
                      <a:pt x="5862" y="5297"/>
                      <a:pt x="5865" y="5297"/>
                      <a:pt x="5867" y="5297"/>
                    </a:cubicBezTo>
                    <a:cubicBezTo>
                      <a:pt x="6849" y="5297"/>
                      <a:pt x="7680" y="6019"/>
                      <a:pt x="7821" y="6993"/>
                    </a:cubicBezTo>
                    <a:cubicBezTo>
                      <a:pt x="7962" y="7968"/>
                      <a:pt x="7369" y="8899"/>
                      <a:pt x="6424" y="9179"/>
                    </a:cubicBezTo>
                    <a:lnTo>
                      <a:pt x="6424" y="10115"/>
                    </a:lnTo>
                    <a:cubicBezTo>
                      <a:pt x="6424" y="10426"/>
                      <a:pt x="6171" y="10679"/>
                      <a:pt x="5860" y="10679"/>
                    </a:cubicBezTo>
                    <a:cubicBezTo>
                      <a:pt x="5547" y="10679"/>
                      <a:pt x="5294" y="10426"/>
                      <a:pt x="5294" y="10115"/>
                    </a:cubicBezTo>
                    <a:lnTo>
                      <a:pt x="5294" y="9179"/>
                    </a:lnTo>
                    <a:cubicBezTo>
                      <a:pt x="4454" y="8929"/>
                      <a:pt x="3879" y="8155"/>
                      <a:pt x="3876" y="7279"/>
                    </a:cubicBezTo>
                    <a:cubicBezTo>
                      <a:pt x="3876" y="6966"/>
                      <a:pt x="4129" y="6713"/>
                      <a:pt x="4442" y="6713"/>
                    </a:cubicBezTo>
                    <a:cubicBezTo>
                      <a:pt x="4752" y="6713"/>
                      <a:pt x="5005" y="6966"/>
                      <a:pt x="5005" y="7279"/>
                    </a:cubicBezTo>
                    <a:cubicBezTo>
                      <a:pt x="5005" y="7792"/>
                      <a:pt x="5426" y="8133"/>
                      <a:pt x="5865" y="8133"/>
                    </a:cubicBezTo>
                    <a:cubicBezTo>
                      <a:pt x="6074" y="8133"/>
                      <a:pt x="6288" y="8055"/>
                      <a:pt x="6463" y="7881"/>
                    </a:cubicBezTo>
                    <a:cubicBezTo>
                      <a:pt x="6999" y="7345"/>
                      <a:pt x="6619" y="6427"/>
                      <a:pt x="5860" y="6427"/>
                    </a:cubicBezTo>
                    <a:cubicBezTo>
                      <a:pt x="4873" y="6427"/>
                      <a:pt x="4039" y="5704"/>
                      <a:pt x="3897" y="4728"/>
                    </a:cubicBezTo>
                    <a:cubicBezTo>
                      <a:pt x="3756" y="3753"/>
                      <a:pt x="4349" y="2822"/>
                      <a:pt x="5294" y="2542"/>
                    </a:cubicBezTo>
                    <a:lnTo>
                      <a:pt x="5294" y="1609"/>
                    </a:lnTo>
                    <a:cubicBezTo>
                      <a:pt x="5294" y="1295"/>
                      <a:pt x="5547" y="1043"/>
                      <a:pt x="5860" y="1043"/>
                    </a:cubicBezTo>
                    <a:close/>
                    <a:moveTo>
                      <a:pt x="5860" y="1"/>
                    </a:moveTo>
                    <a:cubicBezTo>
                      <a:pt x="2629" y="1"/>
                      <a:pt x="1" y="2629"/>
                      <a:pt x="1" y="5861"/>
                    </a:cubicBezTo>
                    <a:cubicBezTo>
                      <a:pt x="1" y="9092"/>
                      <a:pt x="2629" y="11720"/>
                      <a:pt x="5860" y="11720"/>
                    </a:cubicBezTo>
                    <a:cubicBezTo>
                      <a:pt x="9088" y="11720"/>
                      <a:pt x="11717" y="9092"/>
                      <a:pt x="11717" y="5861"/>
                    </a:cubicBezTo>
                    <a:cubicBezTo>
                      <a:pt x="11717" y="2629"/>
                      <a:pt x="9088" y="1"/>
                      <a:pt x="58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35" name="Google Shape;135;p17"/>
          <p:cNvGrpSpPr/>
          <p:nvPr/>
        </p:nvGrpSpPr>
        <p:grpSpPr>
          <a:xfrm>
            <a:off x="5487434" y="2645427"/>
            <a:ext cx="5553464" cy="3146221"/>
            <a:chOff x="3938039" y="2150100"/>
            <a:chExt cx="4164380" cy="2359666"/>
          </a:xfrm>
        </p:grpSpPr>
        <p:sp>
          <p:nvSpPr>
            <p:cNvPr id="136" name="Google Shape;136;p17"/>
            <p:cNvSpPr/>
            <p:nvPr/>
          </p:nvSpPr>
          <p:spPr>
            <a:xfrm>
              <a:off x="4209099" y="2150100"/>
              <a:ext cx="1548210" cy="1206769"/>
            </a:xfrm>
            <a:custGeom>
              <a:avLst/>
              <a:gdLst/>
              <a:ahLst/>
              <a:cxnLst/>
              <a:rect l="l" t="t" r="r" b="b"/>
              <a:pathLst>
                <a:path w="56711" h="44204" extrusionOk="0">
                  <a:moveTo>
                    <a:pt x="29934" y="1"/>
                  </a:moveTo>
                  <a:cubicBezTo>
                    <a:pt x="28768" y="1"/>
                    <a:pt x="27613" y="515"/>
                    <a:pt x="26837" y="1496"/>
                  </a:cubicBezTo>
                  <a:lnTo>
                    <a:pt x="26349" y="2104"/>
                  </a:lnTo>
                  <a:cubicBezTo>
                    <a:pt x="25004" y="3806"/>
                    <a:pt x="25278" y="6283"/>
                    <a:pt x="26992" y="7640"/>
                  </a:cubicBezTo>
                  <a:lnTo>
                    <a:pt x="29290" y="9462"/>
                  </a:lnTo>
                  <a:lnTo>
                    <a:pt x="3882" y="9462"/>
                  </a:lnTo>
                  <a:cubicBezTo>
                    <a:pt x="1739" y="9462"/>
                    <a:pt x="1" y="11200"/>
                    <a:pt x="1" y="13343"/>
                  </a:cubicBezTo>
                  <a:lnTo>
                    <a:pt x="1" y="30929"/>
                  </a:lnTo>
                  <a:cubicBezTo>
                    <a:pt x="1" y="33072"/>
                    <a:pt x="1739" y="34810"/>
                    <a:pt x="3882" y="34810"/>
                  </a:cubicBezTo>
                  <a:lnTo>
                    <a:pt x="29183" y="34810"/>
                  </a:lnTo>
                  <a:lnTo>
                    <a:pt x="26956" y="36572"/>
                  </a:lnTo>
                  <a:cubicBezTo>
                    <a:pt x="25254" y="37918"/>
                    <a:pt x="24968" y="40394"/>
                    <a:pt x="26313" y="42109"/>
                  </a:cubicBezTo>
                  <a:lnTo>
                    <a:pt x="26790" y="42704"/>
                  </a:lnTo>
                  <a:cubicBezTo>
                    <a:pt x="27570" y="43690"/>
                    <a:pt x="28721" y="44204"/>
                    <a:pt x="29882" y="44204"/>
                  </a:cubicBezTo>
                  <a:cubicBezTo>
                    <a:pt x="30740" y="44204"/>
                    <a:pt x="31603" y="43923"/>
                    <a:pt x="32326" y="43347"/>
                  </a:cubicBezTo>
                  <a:lnTo>
                    <a:pt x="54091" y="26107"/>
                  </a:lnTo>
                  <a:cubicBezTo>
                    <a:pt x="54519" y="25880"/>
                    <a:pt x="54924" y="25571"/>
                    <a:pt x="55258" y="25178"/>
                  </a:cubicBezTo>
                  <a:cubicBezTo>
                    <a:pt x="56222" y="24392"/>
                    <a:pt x="56710" y="23237"/>
                    <a:pt x="56686" y="22070"/>
                  </a:cubicBezTo>
                  <a:cubicBezTo>
                    <a:pt x="56710" y="20915"/>
                    <a:pt x="56222" y="19761"/>
                    <a:pt x="55258" y="18975"/>
                  </a:cubicBezTo>
                  <a:cubicBezTo>
                    <a:pt x="54924" y="18582"/>
                    <a:pt x="54531" y="18272"/>
                    <a:pt x="54103" y="18046"/>
                  </a:cubicBezTo>
                  <a:lnTo>
                    <a:pt x="32374" y="854"/>
                  </a:lnTo>
                  <a:cubicBezTo>
                    <a:pt x="31652" y="279"/>
                    <a:pt x="30790" y="1"/>
                    <a:pt x="29934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37" name="Google Shape;137;p17"/>
            <p:cNvGrpSpPr/>
            <p:nvPr/>
          </p:nvGrpSpPr>
          <p:grpSpPr>
            <a:xfrm>
              <a:off x="4811914" y="2583849"/>
              <a:ext cx="342580" cy="339271"/>
              <a:chOff x="5049725" y="1435050"/>
              <a:chExt cx="486550" cy="481850"/>
            </a:xfrm>
          </p:grpSpPr>
          <p:sp>
            <p:nvSpPr>
              <p:cNvPr id="138" name="Google Shape;138;p17"/>
              <p:cNvSpPr/>
              <p:nvPr/>
            </p:nvSpPr>
            <p:spPr>
              <a:xfrm>
                <a:off x="5136300" y="1519775"/>
                <a:ext cx="310550" cy="310550"/>
              </a:xfrm>
              <a:custGeom>
                <a:avLst/>
                <a:gdLst/>
                <a:ahLst/>
                <a:cxnLst/>
                <a:rect l="l" t="t" r="r" b="b"/>
                <a:pathLst>
                  <a:path w="12422" h="12422" extrusionOk="0">
                    <a:moveTo>
                      <a:pt x="6209" y="1"/>
                    </a:moveTo>
                    <a:cubicBezTo>
                      <a:pt x="2786" y="1"/>
                      <a:pt x="0" y="2786"/>
                      <a:pt x="0" y="6213"/>
                    </a:cubicBezTo>
                    <a:cubicBezTo>
                      <a:pt x="0" y="9637"/>
                      <a:pt x="2786" y="12422"/>
                      <a:pt x="6209" y="12422"/>
                    </a:cubicBezTo>
                    <a:cubicBezTo>
                      <a:pt x="9636" y="12422"/>
                      <a:pt x="12422" y="9637"/>
                      <a:pt x="12422" y="6213"/>
                    </a:cubicBezTo>
                    <a:cubicBezTo>
                      <a:pt x="12422" y="5219"/>
                      <a:pt x="12160" y="4258"/>
                      <a:pt x="11711" y="3388"/>
                    </a:cubicBezTo>
                    <a:lnTo>
                      <a:pt x="11428" y="3388"/>
                    </a:lnTo>
                    <a:lnTo>
                      <a:pt x="10780" y="4036"/>
                    </a:lnTo>
                    <a:cubicBezTo>
                      <a:pt x="11112" y="4713"/>
                      <a:pt x="11286" y="5457"/>
                      <a:pt x="11292" y="6213"/>
                    </a:cubicBezTo>
                    <a:cubicBezTo>
                      <a:pt x="11292" y="9013"/>
                      <a:pt x="9010" y="11293"/>
                      <a:pt x="6209" y="11293"/>
                    </a:cubicBezTo>
                    <a:cubicBezTo>
                      <a:pt x="3409" y="11293"/>
                      <a:pt x="1129" y="9013"/>
                      <a:pt x="1129" y="6213"/>
                    </a:cubicBezTo>
                    <a:cubicBezTo>
                      <a:pt x="1129" y="3409"/>
                      <a:pt x="3409" y="1130"/>
                      <a:pt x="6209" y="1130"/>
                    </a:cubicBezTo>
                    <a:cubicBezTo>
                      <a:pt x="6965" y="1133"/>
                      <a:pt x="7709" y="1307"/>
                      <a:pt x="8387" y="1639"/>
                    </a:cubicBezTo>
                    <a:lnTo>
                      <a:pt x="9034" y="994"/>
                    </a:lnTo>
                    <a:lnTo>
                      <a:pt x="9034" y="708"/>
                    </a:lnTo>
                    <a:cubicBezTo>
                      <a:pt x="8164" y="260"/>
                      <a:pt x="7203" y="1"/>
                      <a:pt x="6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9" name="Google Shape;139;p17"/>
              <p:cNvSpPr/>
              <p:nvPr/>
            </p:nvSpPr>
            <p:spPr>
              <a:xfrm>
                <a:off x="5184925" y="1576250"/>
                <a:ext cx="205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8219" h="7905" extrusionOk="0">
                    <a:moveTo>
                      <a:pt x="4264" y="0"/>
                    </a:moveTo>
                    <a:cubicBezTo>
                      <a:pt x="2665" y="0"/>
                      <a:pt x="1226" y="964"/>
                      <a:pt x="612" y="2439"/>
                    </a:cubicBezTo>
                    <a:cubicBezTo>
                      <a:pt x="0" y="3918"/>
                      <a:pt x="341" y="5616"/>
                      <a:pt x="1470" y="6748"/>
                    </a:cubicBezTo>
                    <a:cubicBezTo>
                      <a:pt x="2225" y="7503"/>
                      <a:pt x="3236" y="7904"/>
                      <a:pt x="4264" y="7904"/>
                    </a:cubicBezTo>
                    <a:cubicBezTo>
                      <a:pt x="4774" y="7904"/>
                      <a:pt x="5287" y="7806"/>
                      <a:pt x="5776" y="7603"/>
                    </a:cubicBezTo>
                    <a:cubicBezTo>
                      <a:pt x="7255" y="6992"/>
                      <a:pt x="8218" y="5550"/>
                      <a:pt x="8218" y="3954"/>
                    </a:cubicBezTo>
                    <a:cubicBezTo>
                      <a:pt x="8212" y="3502"/>
                      <a:pt x="8131" y="3059"/>
                      <a:pt x="7974" y="2638"/>
                    </a:cubicBezTo>
                    <a:lnTo>
                      <a:pt x="7050" y="3565"/>
                    </a:lnTo>
                    <a:cubicBezTo>
                      <a:pt x="7071" y="3692"/>
                      <a:pt x="7083" y="3821"/>
                      <a:pt x="7089" y="3954"/>
                    </a:cubicBezTo>
                    <a:cubicBezTo>
                      <a:pt x="7089" y="5095"/>
                      <a:pt x="6399" y="6125"/>
                      <a:pt x="5345" y="6562"/>
                    </a:cubicBezTo>
                    <a:cubicBezTo>
                      <a:pt x="4996" y="6706"/>
                      <a:pt x="4629" y="6776"/>
                      <a:pt x="4265" y="6776"/>
                    </a:cubicBezTo>
                    <a:cubicBezTo>
                      <a:pt x="3530" y="6776"/>
                      <a:pt x="2808" y="6489"/>
                      <a:pt x="2268" y="5947"/>
                    </a:cubicBezTo>
                    <a:cubicBezTo>
                      <a:pt x="1461" y="5140"/>
                      <a:pt x="1220" y="3927"/>
                      <a:pt x="1657" y="2873"/>
                    </a:cubicBezTo>
                    <a:cubicBezTo>
                      <a:pt x="2093" y="1816"/>
                      <a:pt x="3123" y="1129"/>
                      <a:pt x="4264" y="1129"/>
                    </a:cubicBezTo>
                    <a:cubicBezTo>
                      <a:pt x="4394" y="1132"/>
                      <a:pt x="4523" y="1144"/>
                      <a:pt x="4653" y="1168"/>
                    </a:cubicBezTo>
                    <a:lnTo>
                      <a:pt x="5580" y="241"/>
                    </a:lnTo>
                    <a:cubicBezTo>
                      <a:pt x="5159" y="84"/>
                      <a:pt x="4713" y="3"/>
                      <a:pt x="42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40" name="Google Shape;140;p17"/>
              <p:cNvSpPr/>
              <p:nvPr/>
            </p:nvSpPr>
            <p:spPr>
              <a:xfrm>
                <a:off x="5049725" y="143507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9672" y="1"/>
                    </a:moveTo>
                    <a:cubicBezTo>
                      <a:pt x="4379" y="1"/>
                      <a:pt x="0" y="4307"/>
                      <a:pt x="0" y="9601"/>
                    </a:cubicBezTo>
                    <a:cubicBezTo>
                      <a:pt x="0" y="14892"/>
                      <a:pt x="4379" y="19273"/>
                      <a:pt x="9672" y="19273"/>
                    </a:cubicBezTo>
                    <a:cubicBezTo>
                      <a:pt x="14966" y="19273"/>
                      <a:pt x="19272" y="14892"/>
                      <a:pt x="19272" y="9601"/>
                    </a:cubicBezTo>
                    <a:cubicBezTo>
                      <a:pt x="19269" y="8204"/>
                      <a:pt x="18962" y="6821"/>
                      <a:pt x="18369" y="5557"/>
                    </a:cubicBezTo>
                    <a:lnTo>
                      <a:pt x="17646" y="6279"/>
                    </a:lnTo>
                    <a:cubicBezTo>
                      <a:pt x="17327" y="6599"/>
                      <a:pt x="16896" y="6776"/>
                      <a:pt x="16448" y="6776"/>
                    </a:cubicBezTo>
                    <a:lnTo>
                      <a:pt x="16430" y="6776"/>
                    </a:lnTo>
                    <a:cubicBezTo>
                      <a:pt x="16809" y="7671"/>
                      <a:pt x="17008" y="8628"/>
                      <a:pt x="17014" y="9601"/>
                    </a:cubicBezTo>
                    <a:cubicBezTo>
                      <a:pt x="17014" y="13648"/>
                      <a:pt x="13720" y="16939"/>
                      <a:pt x="9672" y="16939"/>
                    </a:cubicBezTo>
                    <a:cubicBezTo>
                      <a:pt x="5625" y="16939"/>
                      <a:pt x="2334" y="13648"/>
                      <a:pt x="2334" y="9601"/>
                    </a:cubicBezTo>
                    <a:cubicBezTo>
                      <a:pt x="2334" y="5554"/>
                      <a:pt x="5625" y="2259"/>
                      <a:pt x="9672" y="2259"/>
                    </a:cubicBezTo>
                    <a:cubicBezTo>
                      <a:pt x="10642" y="2265"/>
                      <a:pt x="11603" y="2464"/>
                      <a:pt x="12497" y="2844"/>
                    </a:cubicBezTo>
                    <a:lnTo>
                      <a:pt x="12497" y="2825"/>
                    </a:lnTo>
                    <a:cubicBezTo>
                      <a:pt x="12494" y="2374"/>
                      <a:pt x="12672" y="1943"/>
                      <a:pt x="12991" y="1627"/>
                    </a:cubicBezTo>
                    <a:lnTo>
                      <a:pt x="13713" y="904"/>
                    </a:lnTo>
                    <a:cubicBezTo>
                      <a:pt x="12449" y="311"/>
                      <a:pt x="11070" y="4"/>
                      <a:pt x="9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41" name="Google Shape;141;p17"/>
              <p:cNvSpPr/>
              <p:nvPr/>
            </p:nvSpPr>
            <p:spPr>
              <a:xfrm>
                <a:off x="5245825" y="1435050"/>
                <a:ext cx="290450" cy="282350"/>
              </a:xfrm>
              <a:custGeom>
                <a:avLst/>
                <a:gdLst/>
                <a:ahLst/>
                <a:cxnLst/>
                <a:rect l="l" t="t" r="r" b="b"/>
                <a:pathLst>
                  <a:path w="11618" h="11294" extrusionOk="0">
                    <a:moveTo>
                      <a:pt x="8601" y="1"/>
                    </a:moveTo>
                    <a:cubicBezTo>
                      <a:pt x="8461" y="1"/>
                      <a:pt x="8319" y="52"/>
                      <a:pt x="8203" y="168"/>
                    </a:cubicBezTo>
                    <a:lnTo>
                      <a:pt x="5945" y="2426"/>
                    </a:lnTo>
                    <a:cubicBezTo>
                      <a:pt x="5839" y="2531"/>
                      <a:pt x="5779" y="2676"/>
                      <a:pt x="5782" y="2826"/>
                    </a:cubicBezTo>
                    <a:lnTo>
                      <a:pt x="5782" y="4850"/>
                    </a:lnTo>
                    <a:lnTo>
                      <a:pt x="2554" y="8075"/>
                    </a:lnTo>
                    <a:cubicBezTo>
                      <a:pt x="2328" y="7967"/>
                      <a:pt x="2081" y="7906"/>
                      <a:pt x="1828" y="7906"/>
                    </a:cubicBezTo>
                    <a:cubicBezTo>
                      <a:pt x="1142" y="7906"/>
                      <a:pt x="525" y="8319"/>
                      <a:pt x="263" y="8951"/>
                    </a:cubicBezTo>
                    <a:cubicBezTo>
                      <a:pt x="1" y="9584"/>
                      <a:pt x="145" y="10312"/>
                      <a:pt x="630" y="10797"/>
                    </a:cubicBezTo>
                    <a:cubicBezTo>
                      <a:pt x="954" y="11122"/>
                      <a:pt x="1388" y="11294"/>
                      <a:pt x="1828" y="11294"/>
                    </a:cubicBezTo>
                    <a:cubicBezTo>
                      <a:pt x="2046" y="11294"/>
                      <a:pt x="2266" y="11251"/>
                      <a:pt x="2476" y="11165"/>
                    </a:cubicBezTo>
                    <a:cubicBezTo>
                      <a:pt x="3108" y="10903"/>
                      <a:pt x="3524" y="10285"/>
                      <a:pt x="3524" y="9602"/>
                    </a:cubicBezTo>
                    <a:cubicBezTo>
                      <a:pt x="3521" y="9349"/>
                      <a:pt x="3463" y="9102"/>
                      <a:pt x="3352" y="8876"/>
                    </a:cubicBezTo>
                    <a:lnTo>
                      <a:pt x="6580" y="5648"/>
                    </a:lnTo>
                    <a:lnTo>
                      <a:pt x="8604" y="5648"/>
                    </a:lnTo>
                    <a:cubicBezTo>
                      <a:pt x="8754" y="5648"/>
                      <a:pt x="8896" y="5588"/>
                      <a:pt x="9004" y="5482"/>
                    </a:cubicBezTo>
                    <a:lnTo>
                      <a:pt x="11263" y="3224"/>
                    </a:lnTo>
                    <a:cubicBezTo>
                      <a:pt x="11618" y="2869"/>
                      <a:pt x="11365" y="2260"/>
                      <a:pt x="10862" y="2260"/>
                    </a:cubicBezTo>
                    <a:lnTo>
                      <a:pt x="9170" y="2260"/>
                    </a:lnTo>
                    <a:lnTo>
                      <a:pt x="9170" y="568"/>
                    </a:lnTo>
                    <a:cubicBezTo>
                      <a:pt x="9170" y="226"/>
                      <a:pt x="8892" y="1"/>
                      <a:pt x="86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42" name="Google Shape;142;p17"/>
            <p:cNvSpPr txBox="1"/>
            <p:nvPr/>
          </p:nvSpPr>
          <p:spPr>
            <a:xfrm>
              <a:off x="4059347" y="3350994"/>
              <a:ext cx="3388789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267" b="1" dirty="0" err="1">
                  <a:solidFill>
                    <a:srgbClr val="434343"/>
                  </a:solidFill>
                  <a:latin typeface="+mj-lt"/>
                  <a:ea typeface="Fira Sans Extra Condensed Medium"/>
                  <a:cs typeface="Fira Sans Extra Condensed Medium"/>
                  <a:sym typeface="Fira Sans Extra Condensed Medium"/>
                </a:rPr>
                <a:t>Collaborateurs</a:t>
              </a:r>
              <a:r>
                <a:rPr lang="en" sz="2267" b="1" dirty="0">
                  <a:solidFill>
                    <a:srgbClr val="434343"/>
                  </a:solidFill>
                  <a:latin typeface="+mj-lt"/>
                  <a:ea typeface="Fira Sans Extra Condensed Medium"/>
                  <a:cs typeface="Fira Sans Extra Condensed Medium"/>
                  <a:sym typeface="Fira Sans Extra Condensed Medium"/>
                </a:rPr>
                <a:t> Mac / Windows :</a:t>
              </a:r>
              <a:endParaRPr sz="2267" b="1" dirty="0">
                <a:solidFill>
                  <a:srgbClr val="434343"/>
                </a:solidFill>
                <a:latin typeface="+mj-lt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3" name="Google Shape;143;p17"/>
            <p:cNvSpPr txBox="1"/>
            <p:nvPr/>
          </p:nvSpPr>
          <p:spPr>
            <a:xfrm>
              <a:off x="3938039" y="3692795"/>
              <a:ext cx="4164380" cy="8169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I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mportation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directe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des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requêtes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MySQL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Datavisualisation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à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l’aide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de TABLEAU DESKTOP &amp; Power BI </a:t>
              </a:r>
            </a:p>
            <a:p>
              <a:endParaRPr sz="16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 idx="4294967295"/>
          </p:nvPr>
        </p:nvSpPr>
        <p:spPr>
          <a:xfrm>
            <a:off x="68831" y="180909"/>
            <a:ext cx="10296525" cy="64135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b="1" dirty="0" err="1"/>
              <a:t>Schéma</a:t>
            </a:r>
            <a:r>
              <a:rPr lang="en" b="1" dirty="0"/>
              <a:t> de </a:t>
            </a:r>
            <a:r>
              <a:rPr lang="en" b="1" dirty="0" err="1"/>
              <a:t>principe</a:t>
            </a:r>
            <a:r>
              <a:rPr lang="en" b="1" dirty="0"/>
              <a:t> :</a:t>
            </a:r>
            <a:endParaRPr b="1" dirty="0"/>
          </a:p>
        </p:txBody>
      </p:sp>
      <p:grpSp>
        <p:nvGrpSpPr>
          <p:cNvPr id="169" name="Google Shape;169;p17"/>
          <p:cNvGrpSpPr/>
          <p:nvPr/>
        </p:nvGrpSpPr>
        <p:grpSpPr>
          <a:xfrm>
            <a:off x="2455394" y="987625"/>
            <a:ext cx="3980138" cy="3235263"/>
            <a:chOff x="1875290" y="930422"/>
            <a:chExt cx="1979908" cy="2426447"/>
          </a:xfrm>
        </p:grpSpPr>
        <p:sp>
          <p:nvSpPr>
            <p:cNvPr id="170" name="Google Shape;170;p17"/>
            <p:cNvSpPr/>
            <p:nvPr/>
          </p:nvSpPr>
          <p:spPr>
            <a:xfrm>
              <a:off x="1936773" y="2150100"/>
              <a:ext cx="1629334" cy="1206769"/>
            </a:xfrm>
            <a:custGeom>
              <a:avLst/>
              <a:gdLst/>
              <a:ahLst/>
              <a:cxnLst/>
              <a:rect l="l" t="t" r="r" b="b"/>
              <a:pathLst>
                <a:path w="56711" h="44204" extrusionOk="0">
                  <a:moveTo>
                    <a:pt x="29934" y="1"/>
                  </a:moveTo>
                  <a:cubicBezTo>
                    <a:pt x="28768" y="1"/>
                    <a:pt x="27613" y="515"/>
                    <a:pt x="26838" y="1496"/>
                  </a:cubicBezTo>
                  <a:lnTo>
                    <a:pt x="26349" y="2104"/>
                  </a:lnTo>
                  <a:cubicBezTo>
                    <a:pt x="25004" y="3806"/>
                    <a:pt x="25278" y="6283"/>
                    <a:pt x="26992" y="7640"/>
                  </a:cubicBezTo>
                  <a:lnTo>
                    <a:pt x="29290" y="9462"/>
                  </a:lnTo>
                  <a:lnTo>
                    <a:pt x="3882" y="9462"/>
                  </a:lnTo>
                  <a:cubicBezTo>
                    <a:pt x="1739" y="9462"/>
                    <a:pt x="1" y="11200"/>
                    <a:pt x="1" y="13343"/>
                  </a:cubicBezTo>
                  <a:lnTo>
                    <a:pt x="1" y="30929"/>
                  </a:lnTo>
                  <a:cubicBezTo>
                    <a:pt x="1" y="33072"/>
                    <a:pt x="1739" y="34810"/>
                    <a:pt x="3882" y="34810"/>
                  </a:cubicBezTo>
                  <a:lnTo>
                    <a:pt x="29183" y="34810"/>
                  </a:lnTo>
                  <a:lnTo>
                    <a:pt x="26957" y="36572"/>
                  </a:lnTo>
                  <a:cubicBezTo>
                    <a:pt x="25254" y="37918"/>
                    <a:pt x="24968" y="40394"/>
                    <a:pt x="26314" y="42109"/>
                  </a:cubicBezTo>
                  <a:lnTo>
                    <a:pt x="26790" y="42704"/>
                  </a:lnTo>
                  <a:cubicBezTo>
                    <a:pt x="27571" y="43690"/>
                    <a:pt x="28722" y="44204"/>
                    <a:pt x="29885" y="44204"/>
                  </a:cubicBezTo>
                  <a:cubicBezTo>
                    <a:pt x="30744" y="44204"/>
                    <a:pt x="31610" y="43923"/>
                    <a:pt x="32338" y="43347"/>
                  </a:cubicBezTo>
                  <a:lnTo>
                    <a:pt x="54091" y="26107"/>
                  </a:lnTo>
                  <a:cubicBezTo>
                    <a:pt x="54520" y="25880"/>
                    <a:pt x="54924" y="25571"/>
                    <a:pt x="55258" y="25178"/>
                  </a:cubicBezTo>
                  <a:cubicBezTo>
                    <a:pt x="56222" y="24392"/>
                    <a:pt x="56710" y="23237"/>
                    <a:pt x="56698" y="22070"/>
                  </a:cubicBezTo>
                  <a:cubicBezTo>
                    <a:pt x="56710" y="20915"/>
                    <a:pt x="56222" y="19761"/>
                    <a:pt x="55270" y="18975"/>
                  </a:cubicBezTo>
                  <a:cubicBezTo>
                    <a:pt x="54924" y="18582"/>
                    <a:pt x="54531" y="18272"/>
                    <a:pt x="54103" y="18046"/>
                  </a:cubicBezTo>
                  <a:lnTo>
                    <a:pt x="32374" y="854"/>
                  </a:lnTo>
                  <a:cubicBezTo>
                    <a:pt x="31653" y="279"/>
                    <a:pt x="30790" y="1"/>
                    <a:pt x="29934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71" name="Google Shape;171;p17"/>
            <p:cNvGrpSpPr/>
            <p:nvPr/>
          </p:nvGrpSpPr>
          <p:grpSpPr>
            <a:xfrm>
              <a:off x="2535663" y="2583541"/>
              <a:ext cx="350431" cy="339887"/>
              <a:chOff x="3270675" y="841800"/>
              <a:chExt cx="497700" cy="482725"/>
            </a:xfrm>
          </p:grpSpPr>
          <p:sp>
            <p:nvSpPr>
              <p:cNvPr id="172" name="Google Shape;172;p17"/>
              <p:cNvSpPr/>
              <p:nvPr/>
            </p:nvSpPr>
            <p:spPr>
              <a:xfrm>
                <a:off x="3270675" y="902000"/>
                <a:ext cx="44712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7885" h="16901" extrusionOk="0">
                    <a:moveTo>
                      <a:pt x="3454" y="0"/>
                    </a:moveTo>
                    <a:cubicBezTo>
                      <a:pt x="3343" y="0"/>
                      <a:pt x="3231" y="40"/>
                      <a:pt x="3141" y="122"/>
                    </a:cubicBezTo>
                    <a:cubicBezTo>
                      <a:pt x="1160" y="1940"/>
                      <a:pt x="0" y="4548"/>
                      <a:pt x="0" y="7246"/>
                    </a:cubicBezTo>
                    <a:cubicBezTo>
                      <a:pt x="0" y="12579"/>
                      <a:pt x="4325" y="16900"/>
                      <a:pt x="9657" y="16900"/>
                    </a:cubicBezTo>
                    <a:cubicBezTo>
                      <a:pt x="10907" y="16900"/>
                      <a:pt x="12175" y="16662"/>
                      <a:pt x="13331" y="16178"/>
                    </a:cubicBezTo>
                    <a:cubicBezTo>
                      <a:pt x="15126" y="15434"/>
                      <a:pt x="16659" y="14169"/>
                      <a:pt x="17728" y="12546"/>
                    </a:cubicBezTo>
                    <a:cubicBezTo>
                      <a:pt x="17884" y="12305"/>
                      <a:pt x="17788" y="11983"/>
                      <a:pt x="17526" y="11866"/>
                    </a:cubicBezTo>
                    <a:lnTo>
                      <a:pt x="9158" y="8171"/>
                    </a:lnTo>
                    <a:cubicBezTo>
                      <a:pt x="9016" y="8108"/>
                      <a:pt x="8896" y="8005"/>
                      <a:pt x="8811" y="7876"/>
                    </a:cubicBezTo>
                    <a:lnTo>
                      <a:pt x="8405" y="7246"/>
                    </a:lnTo>
                    <a:lnTo>
                      <a:pt x="3846" y="212"/>
                    </a:lnTo>
                    <a:cubicBezTo>
                      <a:pt x="3756" y="73"/>
                      <a:pt x="3606" y="0"/>
                      <a:pt x="3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3385250" y="841800"/>
                <a:ext cx="279700" cy="220925"/>
              </a:xfrm>
              <a:custGeom>
                <a:avLst/>
                <a:gdLst/>
                <a:ahLst/>
                <a:cxnLst/>
                <a:rect l="l" t="t" r="r" b="b"/>
                <a:pathLst>
                  <a:path w="11188" h="8837" extrusionOk="0">
                    <a:moveTo>
                      <a:pt x="5070" y="0"/>
                    </a:moveTo>
                    <a:cubicBezTo>
                      <a:pt x="3434" y="0"/>
                      <a:pt x="1792" y="415"/>
                      <a:pt x="308" y="1256"/>
                    </a:cubicBezTo>
                    <a:cubicBezTo>
                      <a:pt x="76" y="1388"/>
                      <a:pt x="1" y="1690"/>
                      <a:pt x="148" y="1912"/>
                    </a:cubicBezTo>
                    <a:lnTo>
                      <a:pt x="4532" y="8676"/>
                    </a:lnTo>
                    <a:cubicBezTo>
                      <a:pt x="4601" y="8781"/>
                      <a:pt x="4714" y="8837"/>
                      <a:pt x="4828" y="8837"/>
                    </a:cubicBezTo>
                    <a:cubicBezTo>
                      <a:pt x="4919" y="8837"/>
                      <a:pt x="5010" y="8802"/>
                      <a:pt x="5081" y="8730"/>
                    </a:cubicBezTo>
                    <a:lnTo>
                      <a:pt x="10992" y="2683"/>
                    </a:lnTo>
                    <a:cubicBezTo>
                      <a:pt x="11187" y="2482"/>
                      <a:pt x="11163" y="2156"/>
                      <a:pt x="10940" y="1988"/>
                    </a:cubicBezTo>
                    <a:cubicBezTo>
                      <a:pt x="9218" y="670"/>
                      <a:pt x="7149" y="0"/>
                      <a:pt x="50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3530100" y="924750"/>
                <a:ext cx="238275" cy="250200"/>
              </a:xfrm>
              <a:custGeom>
                <a:avLst/>
                <a:gdLst/>
                <a:ahLst/>
                <a:cxnLst/>
                <a:rect l="l" t="t" r="r" b="b"/>
                <a:pathLst>
                  <a:path w="9531" h="10008" extrusionOk="0">
                    <a:moveTo>
                      <a:pt x="6350" y="1"/>
                    </a:moveTo>
                    <a:cubicBezTo>
                      <a:pt x="6230" y="1"/>
                      <a:pt x="6108" y="47"/>
                      <a:pt x="6017" y="142"/>
                    </a:cubicBezTo>
                    <a:lnTo>
                      <a:pt x="172" y="6123"/>
                    </a:lnTo>
                    <a:cubicBezTo>
                      <a:pt x="0" y="6297"/>
                      <a:pt x="57" y="6589"/>
                      <a:pt x="283" y="6689"/>
                    </a:cubicBezTo>
                    <a:lnTo>
                      <a:pt x="7706" y="9968"/>
                    </a:lnTo>
                    <a:cubicBezTo>
                      <a:pt x="7767" y="9995"/>
                      <a:pt x="7830" y="10007"/>
                      <a:pt x="7893" y="10007"/>
                    </a:cubicBezTo>
                    <a:cubicBezTo>
                      <a:pt x="8082" y="10007"/>
                      <a:pt x="8261" y="9890"/>
                      <a:pt x="8329" y="9700"/>
                    </a:cubicBezTo>
                    <a:cubicBezTo>
                      <a:pt x="9531" y="6463"/>
                      <a:pt x="8913" y="2828"/>
                      <a:pt x="6706" y="169"/>
                    </a:cubicBezTo>
                    <a:cubicBezTo>
                      <a:pt x="6615" y="57"/>
                      <a:pt x="6483" y="1"/>
                      <a:pt x="63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75" name="Google Shape;175;p17"/>
            <p:cNvSpPr txBox="1"/>
            <p:nvPr/>
          </p:nvSpPr>
          <p:spPr>
            <a:xfrm>
              <a:off x="1875290" y="930422"/>
              <a:ext cx="1752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267" b="1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MySQL :</a:t>
              </a:r>
              <a:endParaRPr sz="2267" b="1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76" name="Google Shape;176;p17"/>
            <p:cNvSpPr txBox="1"/>
            <p:nvPr/>
          </p:nvSpPr>
          <p:spPr>
            <a:xfrm>
              <a:off x="2102898" y="1544954"/>
              <a:ext cx="1752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Connexion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au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Serveur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Traitement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des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requêtes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Etude des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données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Travail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en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binôme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algn="ctr"/>
              <a:endParaRPr sz="16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7" name="Google Shape;177;p17"/>
          <p:cNvGrpSpPr/>
          <p:nvPr/>
        </p:nvGrpSpPr>
        <p:grpSpPr>
          <a:xfrm>
            <a:off x="-75893" y="2613862"/>
            <a:ext cx="3682693" cy="3223766"/>
            <a:chOff x="603494" y="2150100"/>
            <a:chExt cx="2270247" cy="2417824"/>
          </a:xfrm>
        </p:grpSpPr>
        <p:sp>
          <p:nvSpPr>
            <p:cNvPr id="178" name="Google Shape;178;p17"/>
            <p:cNvSpPr/>
            <p:nvPr/>
          </p:nvSpPr>
          <p:spPr>
            <a:xfrm>
              <a:off x="705552" y="2150100"/>
              <a:ext cx="1548183" cy="1206769"/>
            </a:xfrm>
            <a:custGeom>
              <a:avLst/>
              <a:gdLst/>
              <a:ahLst/>
              <a:cxnLst/>
              <a:rect l="l" t="t" r="r" b="b"/>
              <a:pathLst>
                <a:path w="56710" h="44204" extrusionOk="0">
                  <a:moveTo>
                    <a:pt x="29925" y="1"/>
                  </a:moveTo>
                  <a:cubicBezTo>
                    <a:pt x="28762" y="1"/>
                    <a:pt x="27608" y="515"/>
                    <a:pt x="26825" y="1496"/>
                  </a:cubicBezTo>
                  <a:lnTo>
                    <a:pt x="26349" y="2104"/>
                  </a:lnTo>
                  <a:cubicBezTo>
                    <a:pt x="24992" y="3806"/>
                    <a:pt x="25277" y="6283"/>
                    <a:pt x="26980" y="7640"/>
                  </a:cubicBezTo>
                  <a:lnTo>
                    <a:pt x="29290" y="9462"/>
                  </a:lnTo>
                  <a:lnTo>
                    <a:pt x="3882" y="9462"/>
                  </a:lnTo>
                  <a:cubicBezTo>
                    <a:pt x="1739" y="9462"/>
                    <a:pt x="0" y="11200"/>
                    <a:pt x="0" y="13343"/>
                  </a:cubicBezTo>
                  <a:lnTo>
                    <a:pt x="0" y="30929"/>
                  </a:lnTo>
                  <a:cubicBezTo>
                    <a:pt x="0" y="33072"/>
                    <a:pt x="1739" y="34810"/>
                    <a:pt x="3882" y="34810"/>
                  </a:cubicBezTo>
                  <a:lnTo>
                    <a:pt x="29183" y="34810"/>
                  </a:lnTo>
                  <a:lnTo>
                    <a:pt x="26956" y="36572"/>
                  </a:lnTo>
                  <a:cubicBezTo>
                    <a:pt x="25254" y="37918"/>
                    <a:pt x="24956" y="40394"/>
                    <a:pt x="26313" y="42109"/>
                  </a:cubicBezTo>
                  <a:lnTo>
                    <a:pt x="26789" y="42704"/>
                  </a:lnTo>
                  <a:cubicBezTo>
                    <a:pt x="27563" y="43690"/>
                    <a:pt x="28715" y="44204"/>
                    <a:pt x="29878" y="44204"/>
                  </a:cubicBezTo>
                  <a:cubicBezTo>
                    <a:pt x="30738" y="44204"/>
                    <a:pt x="31603" y="43923"/>
                    <a:pt x="32326" y="43347"/>
                  </a:cubicBezTo>
                  <a:lnTo>
                    <a:pt x="54091" y="26107"/>
                  </a:lnTo>
                  <a:cubicBezTo>
                    <a:pt x="54519" y="25880"/>
                    <a:pt x="54912" y="25571"/>
                    <a:pt x="55257" y="25178"/>
                  </a:cubicBezTo>
                  <a:cubicBezTo>
                    <a:pt x="56210" y="24392"/>
                    <a:pt x="56710" y="23237"/>
                    <a:pt x="56686" y="22070"/>
                  </a:cubicBezTo>
                  <a:cubicBezTo>
                    <a:pt x="56710" y="20915"/>
                    <a:pt x="56222" y="19761"/>
                    <a:pt x="55257" y="18975"/>
                  </a:cubicBezTo>
                  <a:cubicBezTo>
                    <a:pt x="54924" y="18582"/>
                    <a:pt x="54531" y="18272"/>
                    <a:pt x="54091" y="18046"/>
                  </a:cubicBezTo>
                  <a:lnTo>
                    <a:pt x="32362" y="854"/>
                  </a:lnTo>
                  <a:cubicBezTo>
                    <a:pt x="31640" y="279"/>
                    <a:pt x="30780" y="1"/>
                    <a:pt x="2992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grpSp>
          <p:nvGrpSpPr>
            <p:cNvPr id="179" name="Google Shape;179;p17"/>
            <p:cNvGrpSpPr/>
            <p:nvPr/>
          </p:nvGrpSpPr>
          <p:grpSpPr>
            <a:xfrm>
              <a:off x="1309991" y="2583858"/>
              <a:ext cx="339306" cy="339253"/>
              <a:chOff x="2685825" y="840375"/>
              <a:chExt cx="481900" cy="481825"/>
            </a:xfrm>
          </p:grpSpPr>
          <p:sp>
            <p:nvSpPr>
              <p:cNvPr id="180" name="Google Shape;180;p17"/>
              <p:cNvSpPr/>
              <p:nvPr/>
            </p:nvSpPr>
            <p:spPr>
              <a:xfrm>
                <a:off x="2685825" y="840375"/>
                <a:ext cx="481900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6" h="19273" extrusionOk="0">
                    <a:moveTo>
                      <a:pt x="9600" y="4592"/>
                    </a:moveTo>
                    <a:cubicBezTo>
                      <a:pt x="12403" y="4592"/>
                      <a:pt x="14683" y="6872"/>
                      <a:pt x="14683" y="9675"/>
                    </a:cubicBezTo>
                    <a:cubicBezTo>
                      <a:pt x="14683" y="12476"/>
                      <a:pt x="12403" y="14755"/>
                      <a:pt x="9600" y="14755"/>
                    </a:cubicBezTo>
                    <a:cubicBezTo>
                      <a:pt x="6799" y="14755"/>
                      <a:pt x="4520" y="12476"/>
                      <a:pt x="4520" y="9675"/>
                    </a:cubicBezTo>
                    <a:cubicBezTo>
                      <a:pt x="4520" y="6872"/>
                      <a:pt x="6799" y="4592"/>
                      <a:pt x="9600" y="4592"/>
                    </a:cubicBezTo>
                    <a:close/>
                    <a:moveTo>
                      <a:pt x="8471" y="0"/>
                    </a:moveTo>
                    <a:cubicBezTo>
                      <a:pt x="8212" y="0"/>
                      <a:pt x="7986" y="175"/>
                      <a:pt x="7923" y="428"/>
                    </a:cubicBezTo>
                    <a:lnTo>
                      <a:pt x="7691" y="1427"/>
                    </a:lnTo>
                    <a:cubicBezTo>
                      <a:pt x="6778" y="1635"/>
                      <a:pt x="5908" y="1993"/>
                      <a:pt x="5116" y="2490"/>
                    </a:cubicBezTo>
                    <a:lnTo>
                      <a:pt x="4300" y="2002"/>
                    </a:lnTo>
                    <a:cubicBezTo>
                      <a:pt x="4210" y="1949"/>
                      <a:pt x="4110" y="1922"/>
                      <a:pt x="4010" y="1922"/>
                    </a:cubicBezTo>
                    <a:cubicBezTo>
                      <a:pt x="3864" y="1922"/>
                      <a:pt x="3719" y="1978"/>
                      <a:pt x="3611" y="2087"/>
                    </a:cubicBezTo>
                    <a:lnTo>
                      <a:pt x="2015" y="3683"/>
                    </a:lnTo>
                    <a:cubicBezTo>
                      <a:pt x="1831" y="3866"/>
                      <a:pt x="1798" y="4153"/>
                      <a:pt x="1930" y="4372"/>
                    </a:cubicBezTo>
                    <a:lnTo>
                      <a:pt x="2418" y="5188"/>
                    </a:lnTo>
                    <a:cubicBezTo>
                      <a:pt x="1921" y="5980"/>
                      <a:pt x="1563" y="6851"/>
                      <a:pt x="1355" y="7766"/>
                    </a:cubicBezTo>
                    <a:lnTo>
                      <a:pt x="431" y="7995"/>
                    </a:lnTo>
                    <a:cubicBezTo>
                      <a:pt x="178" y="8058"/>
                      <a:pt x="0" y="8284"/>
                      <a:pt x="3" y="8546"/>
                    </a:cubicBezTo>
                    <a:lnTo>
                      <a:pt x="3" y="10804"/>
                    </a:lnTo>
                    <a:cubicBezTo>
                      <a:pt x="0" y="11060"/>
                      <a:pt x="178" y="11286"/>
                      <a:pt x="428" y="11349"/>
                    </a:cubicBezTo>
                    <a:lnTo>
                      <a:pt x="1352" y="11581"/>
                    </a:lnTo>
                    <a:cubicBezTo>
                      <a:pt x="1560" y="12494"/>
                      <a:pt x="1921" y="13364"/>
                      <a:pt x="2418" y="14159"/>
                    </a:cubicBezTo>
                    <a:lnTo>
                      <a:pt x="1927" y="14972"/>
                    </a:lnTo>
                    <a:cubicBezTo>
                      <a:pt x="1795" y="15195"/>
                      <a:pt x="1831" y="15478"/>
                      <a:pt x="2012" y="15662"/>
                    </a:cubicBezTo>
                    <a:lnTo>
                      <a:pt x="3611" y="17261"/>
                    </a:lnTo>
                    <a:cubicBezTo>
                      <a:pt x="3720" y="17368"/>
                      <a:pt x="3864" y="17424"/>
                      <a:pt x="4011" y="17424"/>
                    </a:cubicBezTo>
                    <a:cubicBezTo>
                      <a:pt x="4110" y="17424"/>
                      <a:pt x="4210" y="17398"/>
                      <a:pt x="4300" y="17345"/>
                    </a:cubicBezTo>
                    <a:lnTo>
                      <a:pt x="5113" y="16854"/>
                    </a:lnTo>
                    <a:cubicBezTo>
                      <a:pt x="5908" y="17351"/>
                      <a:pt x="6778" y="17712"/>
                      <a:pt x="7691" y="17920"/>
                    </a:cubicBezTo>
                    <a:lnTo>
                      <a:pt x="7923" y="18844"/>
                    </a:lnTo>
                    <a:cubicBezTo>
                      <a:pt x="7983" y="19094"/>
                      <a:pt x="8212" y="19272"/>
                      <a:pt x="8471" y="19272"/>
                    </a:cubicBezTo>
                    <a:lnTo>
                      <a:pt x="10729" y="19272"/>
                    </a:lnTo>
                    <a:cubicBezTo>
                      <a:pt x="10988" y="19272"/>
                      <a:pt x="11214" y="19097"/>
                      <a:pt x="11277" y="18844"/>
                    </a:cubicBezTo>
                    <a:lnTo>
                      <a:pt x="11509" y="17920"/>
                    </a:lnTo>
                    <a:cubicBezTo>
                      <a:pt x="12421" y="17712"/>
                      <a:pt x="13292" y="17354"/>
                      <a:pt x="14084" y="16857"/>
                    </a:cubicBezTo>
                    <a:lnTo>
                      <a:pt x="14900" y="17345"/>
                    </a:lnTo>
                    <a:cubicBezTo>
                      <a:pt x="14989" y="17399"/>
                      <a:pt x="15090" y="17425"/>
                      <a:pt x="15190" y="17425"/>
                    </a:cubicBezTo>
                    <a:cubicBezTo>
                      <a:pt x="15336" y="17425"/>
                      <a:pt x="15480" y="17369"/>
                      <a:pt x="15589" y="17261"/>
                    </a:cubicBezTo>
                    <a:lnTo>
                      <a:pt x="17185" y="15665"/>
                    </a:lnTo>
                    <a:cubicBezTo>
                      <a:pt x="17369" y="15481"/>
                      <a:pt x="17402" y="15195"/>
                      <a:pt x="17270" y="14975"/>
                    </a:cubicBezTo>
                    <a:lnTo>
                      <a:pt x="16782" y="14159"/>
                    </a:lnTo>
                    <a:cubicBezTo>
                      <a:pt x="17279" y="13367"/>
                      <a:pt x="17637" y="12497"/>
                      <a:pt x="17845" y="11584"/>
                    </a:cubicBezTo>
                    <a:lnTo>
                      <a:pt x="18844" y="11352"/>
                    </a:lnTo>
                    <a:cubicBezTo>
                      <a:pt x="19097" y="11289"/>
                      <a:pt x="19275" y="11063"/>
                      <a:pt x="19275" y="10804"/>
                    </a:cubicBezTo>
                    <a:lnTo>
                      <a:pt x="19275" y="8546"/>
                    </a:lnTo>
                    <a:cubicBezTo>
                      <a:pt x="19275" y="8287"/>
                      <a:pt x="19097" y="8061"/>
                      <a:pt x="18847" y="7998"/>
                    </a:cubicBezTo>
                    <a:lnTo>
                      <a:pt x="17848" y="7766"/>
                    </a:lnTo>
                    <a:cubicBezTo>
                      <a:pt x="17640" y="6854"/>
                      <a:pt x="17279" y="5983"/>
                      <a:pt x="16782" y="5188"/>
                    </a:cubicBezTo>
                    <a:lnTo>
                      <a:pt x="17273" y="4375"/>
                    </a:lnTo>
                    <a:cubicBezTo>
                      <a:pt x="17405" y="4153"/>
                      <a:pt x="17369" y="3869"/>
                      <a:pt x="17188" y="3686"/>
                    </a:cubicBezTo>
                    <a:lnTo>
                      <a:pt x="15589" y="2090"/>
                    </a:lnTo>
                    <a:cubicBezTo>
                      <a:pt x="15480" y="1980"/>
                      <a:pt x="15335" y="1923"/>
                      <a:pt x="15188" y="1923"/>
                    </a:cubicBezTo>
                    <a:cubicBezTo>
                      <a:pt x="15089" y="1923"/>
                      <a:pt x="14989" y="1949"/>
                      <a:pt x="14900" y="2002"/>
                    </a:cubicBezTo>
                    <a:lnTo>
                      <a:pt x="14087" y="2493"/>
                    </a:lnTo>
                    <a:cubicBezTo>
                      <a:pt x="13292" y="1996"/>
                      <a:pt x="12421" y="1635"/>
                      <a:pt x="11509" y="1427"/>
                    </a:cubicBezTo>
                    <a:lnTo>
                      <a:pt x="11277" y="428"/>
                    </a:lnTo>
                    <a:cubicBezTo>
                      <a:pt x="11217" y="178"/>
                      <a:pt x="10988" y="0"/>
                      <a:pt x="107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2819200" y="983400"/>
                <a:ext cx="205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8219" h="7905" extrusionOk="0">
                    <a:moveTo>
                      <a:pt x="4265" y="1129"/>
                    </a:moveTo>
                    <a:cubicBezTo>
                      <a:pt x="4629" y="1129"/>
                      <a:pt x="4996" y="1199"/>
                      <a:pt x="5346" y="1343"/>
                    </a:cubicBezTo>
                    <a:cubicBezTo>
                      <a:pt x="6400" y="1780"/>
                      <a:pt x="7089" y="2810"/>
                      <a:pt x="7089" y="3954"/>
                    </a:cubicBezTo>
                    <a:cubicBezTo>
                      <a:pt x="7086" y="5511"/>
                      <a:pt x="5825" y="6773"/>
                      <a:pt x="4265" y="6776"/>
                    </a:cubicBezTo>
                    <a:cubicBezTo>
                      <a:pt x="3124" y="6776"/>
                      <a:pt x="2094" y="6089"/>
                      <a:pt x="1657" y="5032"/>
                    </a:cubicBezTo>
                    <a:cubicBezTo>
                      <a:pt x="1221" y="3978"/>
                      <a:pt x="1461" y="2765"/>
                      <a:pt x="2268" y="1958"/>
                    </a:cubicBezTo>
                    <a:cubicBezTo>
                      <a:pt x="2808" y="1416"/>
                      <a:pt x="3530" y="1129"/>
                      <a:pt x="4265" y="1129"/>
                    </a:cubicBezTo>
                    <a:close/>
                    <a:moveTo>
                      <a:pt x="4265" y="0"/>
                    </a:moveTo>
                    <a:cubicBezTo>
                      <a:pt x="2666" y="0"/>
                      <a:pt x="1227" y="964"/>
                      <a:pt x="612" y="2440"/>
                    </a:cubicBezTo>
                    <a:cubicBezTo>
                      <a:pt x="1" y="3918"/>
                      <a:pt x="341" y="5616"/>
                      <a:pt x="1470" y="6749"/>
                    </a:cubicBezTo>
                    <a:cubicBezTo>
                      <a:pt x="2226" y="7504"/>
                      <a:pt x="3237" y="7905"/>
                      <a:pt x="4265" y="7905"/>
                    </a:cubicBezTo>
                    <a:cubicBezTo>
                      <a:pt x="4774" y="7905"/>
                      <a:pt x="5288" y="7806"/>
                      <a:pt x="5777" y="7604"/>
                    </a:cubicBezTo>
                    <a:cubicBezTo>
                      <a:pt x="7255" y="6993"/>
                      <a:pt x="8219" y="5550"/>
                      <a:pt x="8219" y="3954"/>
                    </a:cubicBezTo>
                    <a:cubicBezTo>
                      <a:pt x="8216" y="1771"/>
                      <a:pt x="6448" y="3"/>
                      <a:pt x="4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82" name="Google Shape;182;p17"/>
            <p:cNvSpPr txBox="1"/>
            <p:nvPr/>
          </p:nvSpPr>
          <p:spPr>
            <a:xfrm>
              <a:off x="603494" y="3809453"/>
              <a:ext cx="2270247" cy="7584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Base de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données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TOYSCIE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rise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en</a:t>
              </a: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main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Reconnaissance de la structure de  la base de </a:t>
              </a:r>
              <a:r>
                <a:rPr lang="en" sz="1600" dirty="0" err="1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données</a:t>
              </a:r>
              <a:endParaRPr sz="16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3" name="Google Shape;183;p17"/>
            <p:cNvSpPr txBox="1"/>
            <p:nvPr/>
          </p:nvSpPr>
          <p:spPr>
            <a:xfrm>
              <a:off x="603494" y="3294469"/>
              <a:ext cx="1752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267" b="1" dirty="0">
                  <a:solidFill>
                    <a:srgbClr val="434343"/>
                  </a:solidFill>
                  <a:latin typeface="+mj-lt"/>
                  <a:ea typeface="Fira Sans Extra Condensed Medium"/>
                  <a:cs typeface="Fira Sans Extra Condensed Medium"/>
                  <a:sym typeface="Fira Sans Extra Condensed Medium"/>
                </a:rPr>
                <a:t>Point de d</a:t>
              </a:r>
              <a:r>
                <a:rPr lang="fr-FR" sz="2267" b="1" dirty="0">
                  <a:solidFill>
                    <a:srgbClr val="434343"/>
                  </a:solidFill>
                  <a:latin typeface="+mj-lt"/>
                  <a:ea typeface="Fira Sans Extra Condensed Medium"/>
                  <a:cs typeface="Fira Sans Extra Condensed Medium"/>
                  <a:sym typeface="Fira Sans Extra Condensed Medium"/>
                </a:rPr>
                <a:t>é</a:t>
              </a:r>
              <a:r>
                <a:rPr lang="en" sz="2267" b="1" dirty="0">
                  <a:solidFill>
                    <a:srgbClr val="434343"/>
                  </a:solidFill>
                  <a:latin typeface="+mj-lt"/>
                  <a:ea typeface="Fira Sans Extra Condensed Medium"/>
                  <a:cs typeface="Fira Sans Extra Condensed Medium"/>
                  <a:sym typeface="Fira Sans Extra Condensed Medium"/>
                </a:rPr>
                <a:t>part :</a:t>
              </a:r>
              <a:endParaRPr sz="2267" b="1" dirty="0">
                <a:solidFill>
                  <a:srgbClr val="434343"/>
                </a:solidFill>
                <a:latin typeface="+mj-lt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7B10127B-E7C3-5E0F-78F4-416022F92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379" y="2961551"/>
            <a:ext cx="877451" cy="877451"/>
          </a:xfrm>
          <a:prstGeom prst="rect">
            <a:avLst/>
          </a:prstGeom>
          <a:effectLst>
            <a:softEdge rad="64289"/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710A649-5D49-EED3-560E-BCFD8F0B3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1542" y="3040642"/>
            <a:ext cx="1506722" cy="772679"/>
          </a:xfrm>
          <a:prstGeom prst="rect">
            <a:avLst/>
          </a:prstGeom>
          <a:effectLst>
            <a:softEdge rad="48262"/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DD4871D-8F5E-B004-1BCA-1C0B2039C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0868" y="3103698"/>
            <a:ext cx="1182265" cy="708095"/>
          </a:xfrm>
          <a:prstGeom prst="rect">
            <a:avLst/>
          </a:prstGeom>
          <a:effectLst>
            <a:softEdge rad="48040"/>
          </a:effectLst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4F410AF-5963-8DD7-EF7B-EDD0372D17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5880" y="3014963"/>
            <a:ext cx="1464028" cy="82403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7EABACD-234A-C3C5-FF0B-93E16C2A0B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05600" y="3087352"/>
            <a:ext cx="755685" cy="755685"/>
          </a:xfrm>
          <a:prstGeom prst="rect">
            <a:avLst/>
          </a:prstGeom>
          <a:effectLst>
            <a:softEdge rad="67833"/>
          </a:effectLst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5932977-04AF-0346-484E-A1B375E5DA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034D6C-DF81-66C0-ACFB-444B5FE75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Nos objectifs pour votre quotidien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D1B062-FC0A-34CA-B4CD-E2F68324A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395" y="2185941"/>
            <a:ext cx="2894130" cy="556859"/>
          </a:xfrm>
        </p:spPr>
        <p:txBody>
          <a:bodyPr>
            <a:normAutofit/>
          </a:bodyPr>
          <a:lstStyle/>
          <a:p>
            <a:r>
              <a:rPr lang="fr-FR" sz="2100" b="1" dirty="0"/>
              <a:t>Simple d’utilisation</a:t>
            </a:r>
          </a:p>
        </p:txBody>
      </p:sp>
      <p:pic>
        <p:nvPicPr>
          <p:cNvPr id="8" name="Image 7">
            <a:hlinkHover r:id="" action="ppaction://noaction" highlightClick="1"/>
            <a:extLst>
              <a:ext uri="{FF2B5EF4-FFF2-40B4-BE49-F238E27FC236}">
                <a16:creationId xmlns:a16="http://schemas.microsoft.com/office/drawing/2014/main" id="{66C29977-17D7-76E4-1A35-E5FC3CA7F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0353"/>
            <a:ext cx="3522612" cy="2462321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13E98D86-9335-91C9-9DEB-7CBB706E0244}"/>
              </a:ext>
            </a:extLst>
          </p:cNvPr>
          <p:cNvSpPr txBox="1">
            <a:spLocks/>
          </p:cNvSpPr>
          <p:nvPr/>
        </p:nvSpPr>
        <p:spPr>
          <a:xfrm>
            <a:off x="4354072" y="2163232"/>
            <a:ext cx="2284530" cy="5864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100" b="1" dirty="0"/>
              <a:t>Intuitif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20532920-D78A-4E54-6B36-D25022282749}"/>
              </a:ext>
            </a:extLst>
          </p:cNvPr>
          <p:cNvSpPr txBox="1">
            <a:spLocks/>
          </p:cNvSpPr>
          <p:nvPr/>
        </p:nvSpPr>
        <p:spPr>
          <a:xfrm>
            <a:off x="6812786" y="2202104"/>
            <a:ext cx="2157367" cy="5864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100" b="1" dirty="0"/>
              <a:t>Réactif</a:t>
            </a:r>
            <a:r>
              <a:rPr lang="fr-FR" dirty="0"/>
              <a:t> 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CD51952C-C132-CD0C-14EC-F6F0DD60ABC0}"/>
              </a:ext>
            </a:extLst>
          </p:cNvPr>
          <p:cNvSpPr txBox="1">
            <a:spLocks/>
          </p:cNvSpPr>
          <p:nvPr/>
        </p:nvSpPr>
        <p:spPr>
          <a:xfrm>
            <a:off x="9513592" y="2202104"/>
            <a:ext cx="1931135" cy="7779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100" b="1" dirty="0"/>
              <a:t>Interactif</a:t>
            </a:r>
          </a:p>
          <a:p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152F7E2F-9E78-AA83-F1C1-6B273C208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940" y="2920352"/>
            <a:ext cx="3900361" cy="242572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559C4B7-5B80-E74A-C55D-3679C465A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334" y="2920353"/>
            <a:ext cx="4004151" cy="242572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B4FA1D2D-5E34-F307-EE2D-9B2FC20812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4182" y="14941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37502579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788ADF-47EC-29BF-EFC5-3210E3A0D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Points Bloquants</a:t>
            </a:r>
            <a:br>
              <a:rPr lang="fr-FR" dirty="0"/>
            </a:br>
            <a:r>
              <a:rPr lang="fr-FR" dirty="0"/>
              <a:t>Difficultés rencontrées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D6BF63-4735-88C7-521E-535993CAA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37" y="2112899"/>
            <a:ext cx="11561859" cy="3450613"/>
          </a:xfrm>
        </p:spPr>
        <p:txBody>
          <a:bodyPr/>
          <a:lstStyle/>
          <a:p>
            <a:r>
              <a:rPr lang="fr-FR" dirty="0"/>
              <a:t>Connexion instable à la base de données </a:t>
            </a:r>
          </a:p>
          <a:p>
            <a:r>
              <a:rPr lang="fr-FR" dirty="0"/>
              <a:t>Difficultés matérielles : incompatibilité Power BI sur </a:t>
            </a:r>
            <a:r>
              <a:rPr lang="fr-FR" dirty="0" err="1"/>
              <a:t>MacOS</a:t>
            </a:r>
            <a:endParaRPr lang="fr-FR" dirty="0"/>
          </a:p>
          <a:p>
            <a:r>
              <a:rPr lang="fr-FR" dirty="0"/>
              <a:t>Importation des différentes visualisations sur un seul et même ordinateur</a:t>
            </a:r>
          </a:p>
          <a:p>
            <a:r>
              <a:rPr lang="fr-FR" dirty="0"/>
              <a:t>Suggestions d’améliorations Base de données pour une meilleure réactivité, notamment :</a:t>
            </a:r>
          </a:p>
          <a:p>
            <a:pPr lvl="1"/>
            <a:r>
              <a:rPr lang="fr-FR" dirty="0"/>
              <a:t>Suivi des impayés en corrélation avec le crédit Maximum / client 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C4A9B77-4432-1AE9-0FBE-2442B49EA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15244416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788ADF-47EC-29BF-EFC5-3210E3A0D4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02659"/>
            <a:ext cx="4690533" cy="1049337"/>
          </a:xfrm>
        </p:spPr>
        <p:txBody>
          <a:bodyPr/>
          <a:lstStyle/>
          <a:p>
            <a:pPr algn="ctr"/>
            <a:r>
              <a:rPr lang="fr-FR" dirty="0"/>
              <a:t>Exemple requête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C4A9B77-4432-1AE9-0FBE-2442B49EA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8100000" scaled="1"/>
            <a:tileRect/>
          </a:gradFill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970741A-E7FC-1795-0E3F-B48F158B1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1925" y="802500"/>
            <a:ext cx="5080003" cy="4362392"/>
          </a:xfrm>
          <a:prstGeom prst="rect">
            <a:avLst/>
          </a:prstGeom>
          <a:ln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softEdge rad="0"/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EABE712-A702-FD03-9905-43116FC873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1925" y="5128354"/>
            <a:ext cx="7275849" cy="162698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1">
                <a:shade val="50000"/>
              </a:schemeClr>
            </a:solidFill>
          </a:ln>
          <a:effectLst>
            <a:softEdge rad="45154"/>
          </a:effectLst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CDAAC812-F646-F3EC-7A53-C8E95BCFE337}"/>
              </a:ext>
            </a:extLst>
          </p:cNvPr>
          <p:cNvSpPr txBox="1">
            <a:spLocks/>
          </p:cNvSpPr>
          <p:nvPr/>
        </p:nvSpPr>
        <p:spPr>
          <a:xfrm>
            <a:off x="7501469" y="206307"/>
            <a:ext cx="3592609" cy="4439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Les impayés : </a:t>
            </a:r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372BE7E8-9167-CE27-FB02-EA7B93E19A40}"/>
              </a:ext>
            </a:extLst>
          </p:cNvPr>
          <p:cNvSpPr/>
          <p:nvPr/>
        </p:nvSpPr>
        <p:spPr>
          <a:xfrm>
            <a:off x="4418915" y="82966"/>
            <a:ext cx="3472018" cy="544361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C1EBD7AE-D7CD-7F7D-DE15-F5E52FB55B4A}"/>
              </a:ext>
            </a:extLst>
          </p:cNvPr>
          <p:cNvSpPr txBox="1">
            <a:spLocks/>
          </p:cNvSpPr>
          <p:nvPr/>
        </p:nvSpPr>
        <p:spPr>
          <a:xfrm>
            <a:off x="5645895" y="963541"/>
            <a:ext cx="6139763" cy="37397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3" name="Parenthèse fermante 2">
            <a:extLst>
              <a:ext uri="{FF2B5EF4-FFF2-40B4-BE49-F238E27FC236}">
                <a16:creationId xmlns:a16="http://schemas.microsoft.com/office/drawing/2014/main" id="{1260858C-A9BA-5720-5738-50E60468B881}"/>
              </a:ext>
            </a:extLst>
          </p:cNvPr>
          <p:cNvSpPr/>
          <p:nvPr/>
        </p:nvSpPr>
        <p:spPr>
          <a:xfrm>
            <a:off x="5014441" y="854328"/>
            <a:ext cx="647817" cy="1841371"/>
          </a:xfrm>
          <a:prstGeom prst="rightBracket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Parenthèse fermante 4">
            <a:extLst>
              <a:ext uri="{FF2B5EF4-FFF2-40B4-BE49-F238E27FC236}">
                <a16:creationId xmlns:a16="http://schemas.microsoft.com/office/drawing/2014/main" id="{3A256D9B-91CA-CD35-B6F1-739618B47B60}"/>
              </a:ext>
            </a:extLst>
          </p:cNvPr>
          <p:cNvSpPr/>
          <p:nvPr/>
        </p:nvSpPr>
        <p:spPr>
          <a:xfrm>
            <a:off x="5014440" y="2851870"/>
            <a:ext cx="647817" cy="1066987"/>
          </a:xfrm>
          <a:prstGeom prst="rightBracket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arenthèse fermante 6">
            <a:extLst>
              <a:ext uri="{FF2B5EF4-FFF2-40B4-BE49-F238E27FC236}">
                <a16:creationId xmlns:a16="http://schemas.microsoft.com/office/drawing/2014/main" id="{65790CA8-F74D-3665-6920-621100FBDD84}"/>
              </a:ext>
            </a:extLst>
          </p:cNvPr>
          <p:cNvSpPr/>
          <p:nvPr/>
        </p:nvSpPr>
        <p:spPr>
          <a:xfrm>
            <a:off x="5033939" y="4028453"/>
            <a:ext cx="647817" cy="1066987"/>
          </a:xfrm>
          <a:prstGeom prst="rightBracket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 vers la droite 12">
            <a:extLst>
              <a:ext uri="{FF2B5EF4-FFF2-40B4-BE49-F238E27FC236}">
                <a16:creationId xmlns:a16="http://schemas.microsoft.com/office/drawing/2014/main" id="{DF62864A-8909-729C-A875-6A9DD6294F47}"/>
              </a:ext>
            </a:extLst>
          </p:cNvPr>
          <p:cNvSpPr/>
          <p:nvPr/>
        </p:nvSpPr>
        <p:spPr>
          <a:xfrm>
            <a:off x="5678621" y="1611081"/>
            <a:ext cx="1173441" cy="254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0D009168-0D1F-839F-707D-2E3190312A38}"/>
              </a:ext>
            </a:extLst>
          </p:cNvPr>
          <p:cNvSpPr/>
          <p:nvPr/>
        </p:nvSpPr>
        <p:spPr>
          <a:xfrm>
            <a:off x="5664773" y="3198280"/>
            <a:ext cx="980301" cy="254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lèche vers la droite 14">
            <a:extLst>
              <a:ext uri="{FF2B5EF4-FFF2-40B4-BE49-F238E27FC236}">
                <a16:creationId xmlns:a16="http://schemas.microsoft.com/office/drawing/2014/main" id="{221D6A56-46D6-03D7-AD0F-814E938708D0}"/>
              </a:ext>
            </a:extLst>
          </p:cNvPr>
          <p:cNvSpPr/>
          <p:nvPr/>
        </p:nvSpPr>
        <p:spPr>
          <a:xfrm>
            <a:off x="5678620" y="4396383"/>
            <a:ext cx="980301" cy="254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8EF7DD2-371F-D0B3-9AD3-76B758BB24C4}"/>
              </a:ext>
            </a:extLst>
          </p:cNvPr>
          <p:cNvSpPr txBox="1"/>
          <p:nvPr/>
        </p:nvSpPr>
        <p:spPr>
          <a:xfrm>
            <a:off x="7324296" y="1439826"/>
            <a:ext cx="3896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Création Vue CA / Pays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0E99971E-5681-2BB2-C9BB-5213C574BDAC}"/>
              </a:ext>
            </a:extLst>
          </p:cNvPr>
          <p:cNvSpPr txBox="1"/>
          <p:nvPr/>
        </p:nvSpPr>
        <p:spPr>
          <a:xfrm>
            <a:off x="7340309" y="3014556"/>
            <a:ext cx="3753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Création Vue CA / Clients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14783425-50EF-C3C3-64F7-9A62530724F4}"/>
              </a:ext>
            </a:extLst>
          </p:cNvPr>
          <p:cNvSpPr txBox="1"/>
          <p:nvPr/>
        </p:nvSpPr>
        <p:spPr>
          <a:xfrm>
            <a:off x="7324296" y="4217519"/>
            <a:ext cx="43331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Création vue Paiements / Clients</a:t>
            </a:r>
          </a:p>
        </p:txBody>
      </p:sp>
      <p:sp>
        <p:nvSpPr>
          <p:cNvPr id="19" name="Flèche vers le bas 18">
            <a:extLst>
              <a:ext uri="{FF2B5EF4-FFF2-40B4-BE49-F238E27FC236}">
                <a16:creationId xmlns:a16="http://schemas.microsoft.com/office/drawing/2014/main" id="{A1AAB70C-1B21-43AA-2124-58A89602850B}"/>
              </a:ext>
            </a:extLst>
          </p:cNvPr>
          <p:cNvSpPr/>
          <p:nvPr/>
        </p:nvSpPr>
        <p:spPr>
          <a:xfrm>
            <a:off x="9038336" y="2179158"/>
            <a:ext cx="357711" cy="6412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Flèche vers le bas 19">
            <a:extLst>
              <a:ext uri="{FF2B5EF4-FFF2-40B4-BE49-F238E27FC236}">
                <a16:creationId xmlns:a16="http://schemas.microsoft.com/office/drawing/2014/main" id="{4860DD42-3F6F-2F39-B92E-31FBA352CA78}"/>
              </a:ext>
            </a:extLst>
          </p:cNvPr>
          <p:cNvSpPr/>
          <p:nvPr/>
        </p:nvSpPr>
        <p:spPr>
          <a:xfrm>
            <a:off x="9015139" y="3542106"/>
            <a:ext cx="357711" cy="6412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Flèche vers le bas 20">
            <a:extLst>
              <a:ext uri="{FF2B5EF4-FFF2-40B4-BE49-F238E27FC236}">
                <a16:creationId xmlns:a16="http://schemas.microsoft.com/office/drawing/2014/main" id="{60374E76-C2E9-69C9-005C-046F735DDB37}"/>
              </a:ext>
            </a:extLst>
          </p:cNvPr>
          <p:cNvSpPr/>
          <p:nvPr/>
        </p:nvSpPr>
        <p:spPr>
          <a:xfrm>
            <a:off x="9038337" y="4771536"/>
            <a:ext cx="357711" cy="7705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8D1B51A8-2334-2B43-AF45-ED9DB2D98560}"/>
              </a:ext>
            </a:extLst>
          </p:cNvPr>
          <p:cNvSpPr txBox="1"/>
          <p:nvPr/>
        </p:nvSpPr>
        <p:spPr>
          <a:xfrm>
            <a:off x="8669712" y="5477688"/>
            <a:ext cx="2187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Requête Finale </a:t>
            </a:r>
          </a:p>
        </p:txBody>
      </p:sp>
      <p:sp>
        <p:nvSpPr>
          <p:cNvPr id="23" name="Flèche vers la droite 22">
            <a:extLst>
              <a:ext uri="{FF2B5EF4-FFF2-40B4-BE49-F238E27FC236}">
                <a16:creationId xmlns:a16="http://schemas.microsoft.com/office/drawing/2014/main" id="{BAA1C846-0B25-D8D6-BA3A-C5BF55A198AA}"/>
              </a:ext>
            </a:extLst>
          </p:cNvPr>
          <p:cNvSpPr/>
          <p:nvPr/>
        </p:nvSpPr>
        <p:spPr>
          <a:xfrm>
            <a:off x="7541599" y="5613163"/>
            <a:ext cx="980301" cy="254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Parenthèse fermante 23">
            <a:extLst>
              <a:ext uri="{FF2B5EF4-FFF2-40B4-BE49-F238E27FC236}">
                <a16:creationId xmlns:a16="http://schemas.microsoft.com/office/drawing/2014/main" id="{C002549E-A012-6E12-B0A0-38474D4D95AC}"/>
              </a:ext>
            </a:extLst>
          </p:cNvPr>
          <p:cNvSpPr/>
          <p:nvPr/>
        </p:nvSpPr>
        <p:spPr>
          <a:xfrm>
            <a:off x="7150896" y="5227194"/>
            <a:ext cx="378828" cy="882177"/>
          </a:xfrm>
          <a:prstGeom prst="rightBracket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98022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788ADF-47EC-29BF-EFC5-3210E3A0D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Nos propositions de visualisations : 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80D0AF89-0E67-BDD6-781C-ED17C72B0D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2666" y="2213033"/>
            <a:ext cx="5215467" cy="2935562"/>
          </a:xfr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9F8794BE-CBCE-88DD-4EB1-CF78753FC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15655524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3A368984-9ED4-71D5-56C7-5413BB677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fr-FR" dirty="0"/>
              <a:t>Merci de votre écoute :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7A2B784-9E2A-FC7C-B1F7-0EA6397CB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2000" dirty="0"/>
              <a:t>A votre disposition pour répondre à vos interrogations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4DDA06C-78F7-3414-2140-267712EE8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3923417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DAF0F-8D43-0F0E-5125-2F51C3BDF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/>
              <a:t>Objectifs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919814-0C93-77DA-A8BF-8EB50574C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Ce tableau doit se mettre à jour automatiquement à l’ouverture sans aucune manipulation (</a:t>
            </a:r>
            <a:r>
              <a:rPr lang="fr-FR" err="1"/>
              <a:t>mySQL</a:t>
            </a:r>
            <a:r>
              <a:rPr lang="fr-FR"/>
              <a:t>) de la part du Dirigeant. </a:t>
            </a:r>
          </a:p>
          <a:p>
            <a:r>
              <a:rPr lang="fr-FR"/>
              <a:t>Ce tableau doit être le plus lisible possible afin de gagner en productivité. </a:t>
            </a:r>
          </a:p>
          <a:p>
            <a:r>
              <a:rPr lang="fr-FR"/>
              <a:t>Nous pouvons également être source de proposition sur des visualisations pertinentes.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0E5E3DC-E93B-F8CC-EC80-AAECA1F28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4015371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51740F-4F9F-FB02-9224-E5908D93F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/>
              <a:t>Rôle, organisation, outils de gestion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086274-5F50-BDDB-0F9D-2813D9FC4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891657"/>
            <a:ext cx="3452884" cy="4161824"/>
          </a:xfrm>
        </p:spPr>
        <p:txBody>
          <a:bodyPr>
            <a:normAutofit/>
          </a:bodyPr>
          <a:lstStyle/>
          <a:p>
            <a:r>
              <a:rPr lang="fr-FR"/>
              <a:t>Rôle : </a:t>
            </a:r>
          </a:p>
          <a:p>
            <a:pPr lvl="1">
              <a:lnSpc>
                <a:spcPct val="150000"/>
              </a:lnSpc>
            </a:pPr>
            <a:r>
              <a:rPr lang="fr-FR"/>
              <a:t>Product Owner : Florian</a:t>
            </a:r>
          </a:p>
          <a:p>
            <a:pPr lvl="1">
              <a:lnSpc>
                <a:spcPct val="150000"/>
              </a:lnSpc>
            </a:pPr>
            <a:r>
              <a:rPr lang="fr-FR"/>
              <a:t>Scrum Master : Florent </a:t>
            </a:r>
            <a:endParaRPr lang="fr-FR" sz="1600"/>
          </a:p>
          <a:p>
            <a:pPr lvl="1">
              <a:lnSpc>
                <a:spcPct val="150000"/>
              </a:lnSpc>
            </a:pPr>
            <a:r>
              <a:rPr lang="fr-FR" err="1"/>
              <a:t>Dev’s</a:t>
            </a:r>
            <a:r>
              <a:rPr lang="fr-FR"/>
              <a:t> : Emilie &amp; François </a:t>
            </a:r>
          </a:p>
          <a:p>
            <a:pPr lvl="1"/>
            <a:endParaRPr lang="fr-FR"/>
          </a:p>
          <a:p>
            <a:r>
              <a:rPr lang="fr-FR"/>
              <a:t>Rotation à chaque Sprint des rôles.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F566848-644C-86E7-4C36-F09DBB18A320}"/>
              </a:ext>
            </a:extLst>
          </p:cNvPr>
          <p:cNvSpPr txBox="1"/>
          <p:nvPr/>
        </p:nvSpPr>
        <p:spPr>
          <a:xfrm>
            <a:off x="10740788" y="532263"/>
            <a:ext cx="1856096" cy="166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41352A2D-E469-2051-C976-B5EFD6478452}"/>
              </a:ext>
            </a:extLst>
          </p:cNvPr>
          <p:cNvSpPr txBox="1">
            <a:spLocks/>
          </p:cNvSpPr>
          <p:nvPr/>
        </p:nvSpPr>
        <p:spPr>
          <a:xfrm>
            <a:off x="4188676" y="1889159"/>
            <a:ext cx="3815016" cy="4161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Organisation :</a:t>
            </a:r>
          </a:p>
          <a:p>
            <a:pPr lvl="1">
              <a:lnSpc>
                <a:spcPct val="150000"/>
              </a:lnSpc>
            </a:pPr>
            <a:r>
              <a:rPr lang="fr-FR"/>
              <a:t>Analyse Exigence </a:t>
            </a:r>
          </a:p>
          <a:p>
            <a:pPr lvl="1">
              <a:lnSpc>
                <a:spcPct val="150000"/>
              </a:lnSpc>
            </a:pPr>
            <a:r>
              <a:rPr lang="fr-FR"/>
              <a:t>Conception Base </a:t>
            </a:r>
          </a:p>
          <a:p>
            <a:pPr lvl="1">
              <a:lnSpc>
                <a:spcPct val="150000"/>
              </a:lnSpc>
            </a:pPr>
            <a:r>
              <a:rPr lang="fr-FR"/>
              <a:t>Mise en Œuvre </a:t>
            </a:r>
          </a:p>
          <a:p>
            <a:pPr lvl="1">
              <a:lnSpc>
                <a:spcPct val="150000"/>
              </a:lnSpc>
            </a:pPr>
            <a:r>
              <a:rPr lang="fr-FR"/>
              <a:t>Essai </a:t>
            </a:r>
          </a:p>
          <a:p>
            <a:pPr lvl="1">
              <a:lnSpc>
                <a:spcPct val="150000"/>
              </a:lnSpc>
            </a:pPr>
            <a:r>
              <a:rPr lang="fr-FR"/>
              <a:t>Intégration </a:t>
            </a:r>
          </a:p>
          <a:p>
            <a:pPr lvl="1">
              <a:lnSpc>
                <a:spcPct val="150000"/>
              </a:lnSpc>
            </a:pPr>
            <a:r>
              <a:rPr lang="fr-FR"/>
              <a:t>Déploiement </a:t>
            </a:r>
          </a:p>
          <a:p>
            <a:pPr lvl="1">
              <a:lnSpc>
                <a:spcPct val="150000"/>
              </a:lnSpc>
            </a:pPr>
            <a:r>
              <a:rPr lang="fr-FR"/>
              <a:t>Entretien Final	</a:t>
            </a:r>
          </a:p>
          <a:p>
            <a:pPr lvl="1"/>
            <a:endParaRPr lang="fr-FR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09461F73-B87D-B153-EB53-6F3D93C351AA}"/>
              </a:ext>
            </a:extLst>
          </p:cNvPr>
          <p:cNvSpPr txBox="1">
            <a:spLocks/>
          </p:cNvSpPr>
          <p:nvPr/>
        </p:nvSpPr>
        <p:spPr>
          <a:xfrm>
            <a:off x="8130051" y="1889159"/>
            <a:ext cx="4061949" cy="4161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Outils De Gestion projet :</a:t>
            </a:r>
          </a:p>
          <a:p>
            <a:pPr lvl="1">
              <a:lnSpc>
                <a:spcPct val="150000"/>
              </a:lnSpc>
            </a:pPr>
            <a:r>
              <a:rPr lang="fr-FR"/>
              <a:t>Slack </a:t>
            </a:r>
          </a:p>
          <a:p>
            <a:pPr lvl="1">
              <a:lnSpc>
                <a:spcPct val="150000"/>
              </a:lnSpc>
            </a:pPr>
            <a:r>
              <a:rPr lang="fr-FR"/>
              <a:t>Google Docs Partagé </a:t>
            </a:r>
          </a:p>
          <a:p>
            <a:pPr lvl="1">
              <a:lnSpc>
                <a:spcPct val="150000"/>
              </a:lnSpc>
            </a:pPr>
            <a:r>
              <a:rPr lang="fr-FR"/>
              <a:t>Miro (Florent) </a:t>
            </a:r>
          </a:p>
          <a:p>
            <a:pPr lvl="1">
              <a:lnSpc>
                <a:spcPct val="150000"/>
              </a:lnSpc>
            </a:pPr>
            <a:r>
              <a:rPr lang="fr-FR"/>
              <a:t>Sprints en présentiel</a:t>
            </a:r>
          </a:p>
          <a:p>
            <a:pPr lvl="1"/>
            <a:endParaRPr lang="fr-FR"/>
          </a:p>
        </p:txBody>
      </p:sp>
      <p:pic>
        <p:nvPicPr>
          <p:cNvPr id="1026" name="Picture 2" descr="Vos bureaux sont maintenant mis à jour | Slack">
            <a:extLst>
              <a:ext uri="{FF2B5EF4-FFF2-40B4-BE49-F238E27FC236}">
                <a16:creationId xmlns:a16="http://schemas.microsoft.com/office/drawing/2014/main" id="{1A278A2C-6C07-6CC0-3ADC-3B7731437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719" y="2371666"/>
            <a:ext cx="343385" cy="34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26365C-CAE7-B70E-5861-BBB4A4BBC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1054854" y="2791845"/>
            <a:ext cx="302999" cy="418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lateforme de collaboration visuelle en ligne pour le travail en équipe |  Miro">
            <a:extLst>
              <a:ext uri="{FF2B5EF4-FFF2-40B4-BE49-F238E27FC236}">
                <a16:creationId xmlns:a16="http://schemas.microsoft.com/office/drawing/2014/main" id="{71478E6F-70AE-2DE4-5B4B-A34BAEEE5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2790" y="3355677"/>
            <a:ext cx="755063" cy="397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278E4AB7-553A-88FC-BA86-2381D16E90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2846641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674E97-7F14-98E1-D3C6-1465690D9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err="1"/>
              <a:t>Schema</a:t>
            </a:r>
            <a:r>
              <a:rPr lang="fr-FR" b="1"/>
              <a:t> de principe</a:t>
            </a:r>
            <a:br>
              <a:rPr lang="fr-FR" b="1"/>
            </a:br>
            <a:r>
              <a:rPr lang="fr-FR" b="1"/>
              <a:t>développement – outils devs utilises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3F25F2-3D19-5F39-1DA2-01820C491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70652"/>
            <a:ext cx="3771699" cy="4082829"/>
          </a:xfrm>
        </p:spPr>
        <p:txBody>
          <a:bodyPr/>
          <a:lstStyle/>
          <a:p>
            <a:r>
              <a:rPr lang="fr-FR"/>
              <a:t>Schéma de Principe : </a:t>
            </a:r>
          </a:p>
          <a:p>
            <a:pPr lvl="1"/>
            <a:r>
              <a:rPr lang="fr-FR"/>
              <a:t>MCD – Modèle Conception Données (MERISE)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0856E292-37FB-8405-328D-293F6300A309}"/>
              </a:ext>
            </a:extLst>
          </p:cNvPr>
          <p:cNvSpPr txBox="1">
            <a:spLocks/>
          </p:cNvSpPr>
          <p:nvPr/>
        </p:nvSpPr>
        <p:spPr>
          <a:xfrm>
            <a:off x="8236792" y="2015732"/>
            <a:ext cx="3407024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Outils DEV’S :</a:t>
            </a:r>
          </a:p>
          <a:p>
            <a:pPr lvl="1"/>
            <a:r>
              <a:rPr lang="fr-FR" err="1"/>
              <a:t>Jupyter</a:t>
            </a:r>
            <a:r>
              <a:rPr lang="fr-FR"/>
              <a:t> </a:t>
            </a:r>
          </a:p>
          <a:p>
            <a:pPr lvl="1"/>
            <a:r>
              <a:rPr lang="fr-FR"/>
              <a:t>Power BI</a:t>
            </a:r>
          </a:p>
          <a:p>
            <a:pPr lvl="1"/>
            <a:r>
              <a:rPr lang="fr-FR"/>
              <a:t>MySQL 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B17A07A0-DF9A-FC57-EE7A-785BC4B9C15E}"/>
              </a:ext>
            </a:extLst>
          </p:cNvPr>
          <p:cNvSpPr txBox="1">
            <a:spLocks/>
          </p:cNvSpPr>
          <p:nvPr/>
        </p:nvSpPr>
        <p:spPr>
          <a:xfrm>
            <a:off x="3771699" y="1939220"/>
            <a:ext cx="3407024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Développement : </a:t>
            </a:r>
          </a:p>
          <a:p>
            <a:pPr lvl="1"/>
            <a:r>
              <a:rPr lang="fr-FR"/>
              <a:t>Dashboard </a:t>
            </a:r>
          </a:p>
          <a:p>
            <a:pPr lvl="1"/>
            <a:r>
              <a:rPr lang="fr-FR"/>
              <a:t>Graphique (Dataviz)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5D3D8C64-FAD8-857D-300A-D69E81642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3792995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6FF2F-6724-E8D4-B773-D9B68381F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/>
              <a:t>Product </a:t>
            </a:r>
            <a:r>
              <a:rPr lang="fr-FR" b="1" err="1"/>
              <a:t>backlog</a:t>
            </a:r>
            <a:r>
              <a:rPr lang="fr-FR" b="1"/>
              <a:t> </a:t>
            </a:r>
            <a:br>
              <a:rPr lang="fr-FR" b="1"/>
            </a:br>
            <a:r>
              <a:rPr lang="fr-FR" b="1"/>
              <a:t>(fonction user story)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F3A810-ED05-98C0-300A-8F27F367F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7" y="2029379"/>
            <a:ext cx="3715363" cy="3450613"/>
          </a:xfrm>
        </p:spPr>
        <p:txBody>
          <a:bodyPr/>
          <a:lstStyle/>
          <a:p>
            <a:r>
              <a:rPr lang="fr-FR"/>
              <a:t>Valeurs ajoutés : </a:t>
            </a:r>
          </a:p>
          <a:p>
            <a:pPr lvl="1"/>
            <a:r>
              <a:rPr lang="fr-FR"/>
              <a:t>Ce que le Produit va apporter en + à son quotidien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BFA9259-EC1C-A3D7-046B-B291A6DAD58A}"/>
              </a:ext>
            </a:extLst>
          </p:cNvPr>
          <p:cNvSpPr txBox="1">
            <a:spLocks/>
          </p:cNvSpPr>
          <p:nvPr/>
        </p:nvSpPr>
        <p:spPr>
          <a:xfrm>
            <a:off x="2846192" y="2029379"/>
            <a:ext cx="3407024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490FF56-2247-4B18-7DA1-73298E04CC72}"/>
              </a:ext>
            </a:extLst>
          </p:cNvPr>
          <p:cNvSpPr txBox="1">
            <a:spLocks/>
          </p:cNvSpPr>
          <p:nvPr/>
        </p:nvSpPr>
        <p:spPr>
          <a:xfrm>
            <a:off x="8334532" y="2011820"/>
            <a:ext cx="3987384" cy="40323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Corrections de Bugs :</a:t>
            </a:r>
          </a:p>
          <a:p>
            <a:pPr lvl="1"/>
            <a:r>
              <a:rPr lang="fr-FR"/>
              <a:t>Au 1</a:t>
            </a:r>
            <a:r>
              <a:rPr lang="fr-FR" baseline="30000"/>
              <a:t>er</a:t>
            </a:r>
            <a:r>
              <a:rPr lang="fr-FR"/>
              <a:t> Sprint : Déterminer le seuil de validation (DONE)</a:t>
            </a:r>
          </a:p>
          <a:p>
            <a:pPr lvl="1"/>
            <a:r>
              <a:rPr lang="fr-FR"/>
              <a:t>Validation des tâches effectuées. </a:t>
            </a:r>
          </a:p>
          <a:p>
            <a:pPr lvl="1"/>
            <a:r>
              <a:rPr lang="fr-FR"/>
              <a:t>Rotation sur les tâches/rôles</a:t>
            </a:r>
          </a:p>
          <a:p>
            <a:pPr lvl="1"/>
            <a:endParaRPr lang="fr-FR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E80A0976-E9AA-66B9-B9ED-204A7CF6FD2E}"/>
              </a:ext>
            </a:extLst>
          </p:cNvPr>
          <p:cNvSpPr txBox="1">
            <a:spLocks/>
          </p:cNvSpPr>
          <p:nvPr/>
        </p:nvSpPr>
        <p:spPr>
          <a:xfrm>
            <a:off x="6955516" y="2029379"/>
            <a:ext cx="3407024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2529C28F-FFBD-DDB6-4091-57CCDADFFF07}"/>
              </a:ext>
            </a:extLst>
          </p:cNvPr>
          <p:cNvSpPr txBox="1">
            <a:spLocks/>
          </p:cNvSpPr>
          <p:nvPr/>
        </p:nvSpPr>
        <p:spPr>
          <a:xfrm>
            <a:off x="3638424" y="2029379"/>
            <a:ext cx="4915154" cy="40323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Réorganisation des priorités :</a:t>
            </a:r>
          </a:p>
          <a:p>
            <a:pPr lvl="1"/>
            <a:r>
              <a:rPr lang="fr-FR"/>
              <a:t>1</a:t>
            </a:r>
            <a:r>
              <a:rPr lang="fr-FR" baseline="30000"/>
              <a:t>e</a:t>
            </a:r>
            <a:r>
              <a:rPr lang="fr-FR"/>
              <a:t> Priorité : Travail en binôme jusqu’à lundi</a:t>
            </a:r>
          </a:p>
          <a:p>
            <a:pPr lvl="2"/>
            <a:r>
              <a:rPr lang="fr-FR"/>
              <a:t>Emilie - François : Prise en Main Power BI et travail sur logistique</a:t>
            </a:r>
          </a:p>
          <a:p>
            <a:pPr lvl="2"/>
            <a:r>
              <a:rPr lang="fr-FR"/>
              <a:t>Florian – Florent : Travail sur MCD-MCL</a:t>
            </a:r>
          </a:p>
          <a:p>
            <a:pPr lvl="2"/>
            <a:r>
              <a:rPr lang="fr-FR"/>
              <a:t> 1</a:t>
            </a:r>
            <a:r>
              <a:rPr lang="fr-FR" baseline="30000"/>
              <a:t>er</a:t>
            </a:r>
            <a:r>
              <a:rPr lang="fr-FR"/>
              <a:t> Sprint Lundi 26/09/22 à 17h </a:t>
            </a:r>
          </a:p>
        </p:txBody>
      </p:sp>
      <p:pic>
        <p:nvPicPr>
          <p:cNvPr id="10" name="Picture 8" descr="Plateforme de collaboration visuelle en ligne pour le travail en équipe |  Miro">
            <a:extLst>
              <a:ext uri="{FF2B5EF4-FFF2-40B4-BE49-F238E27FC236}">
                <a16:creationId xmlns:a16="http://schemas.microsoft.com/office/drawing/2014/main" id="{5850DBE6-FBC4-9975-9540-CB5631CE4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0207" y="903334"/>
            <a:ext cx="1215167" cy="638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E5BFE456-9A76-4B31-0FB6-696B0CE3C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1830420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D8D552-41DC-5503-F44A-EAF276AEC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/>
              <a:t>Planification des sprints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D2B55C-A3D7-381B-C83F-2BBF07191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Sprints programmés : </a:t>
            </a:r>
          </a:p>
          <a:p>
            <a:pPr lvl="1"/>
            <a:r>
              <a:rPr lang="fr-FR"/>
              <a:t>Tous les lundis (17H-17H30)</a:t>
            </a:r>
          </a:p>
          <a:p>
            <a:pPr lvl="1"/>
            <a:r>
              <a:rPr lang="fr-FR"/>
              <a:t>Tous les mercredis (15h) </a:t>
            </a:r>
          </a:p>
          <a:p>
            <a:pPr lvl="1"/>
            <a:r>
              <a:rPr lang="fr-FR"/>
              <a:t>Tous les Jeudis (14h)</a:t>
            </a:r>
          </a:p>
          <a:p>
            <a:r>
              <a:rPr lang="fr-FR"/>
              <a:t>Échéance au 07/10/2022 – Présentation finale du projet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FFC6346-2430-C9AB-37AA-DB834B487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1449553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3888F1-8E5A-8737-4277-15ED1AF59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8515" y="762800"/>
            <a:ext cx="8637073" cy="2541431"/>
          </a:xfrm>
        </p:spPr>
        <p:txBody>
          <a:bodyPr/>
          <a:lstStyle/>
          <a:p>
            <a:pPr algn="ctr"/>
            <a:r>
              <a:rPr lang="fr-FR" b="1" dirty="0"/>
              <a:t>Revue projet </a:t>
            </a:r>
            <a:br>
              <a:rPr lang="fr-FR" b="1" dirty="0"/>
            </a:br>
            <a:r>
              <a:rPr lang="fr-FR" b="1" dirty="0"/>
              <a:t>n°2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666040-BC04-02C2-8F5D-D565C20E1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911" y="5150495"/>
            <a:ext cx="11087903" cy="977621"/>
          </a:xfrm>
        </p:spPr>
        <p:txBody>
          <a:bodyPr vert="horz" lIns="91440" tIns="91440" rIns="91440" bIns="91440" rtlCol="0" anchor="t">
            <a:normAutofit/>
          </a:bodyPr>
          <a:lstStyle/>
          <a:p>
            <a:r>
              <a:rPr lang="fr-FR"/>
              <a:t>30/09/2022</a:t>
            </a:r>
          </a:p>
          <a:p>
            <a:r>
              <a:rPr lang="fr-FR"/>
              <a:t>Emilie - FLORIAN - FRANCOIS - FLORENT 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125F676-B73C-5E51-48B9-0BEB67D1C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89" y="4944493"/>
            <a:ext cx="1436412" cy="1102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176284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0CC104F-C049-414F-B170-726016284BBF}"/>
              </a:ext>
            </a:extLst>
          </p:cNvPr>
          <p:cNvGrpSpPr/>
          <p:nvPr/>
        </p:nvGrpSpPr>
        <p:grpSpPr>
          <a:xfrm>
            <a:off x="-27539" y="182381"/>
            <a:ext cx="12219539" cy="5780669"/>
            <a:chOff x="943210" y="393335"/>
            <a:chExt cx="22277447" cy="1156133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E552FB3-ABD7-484A-BB1C-236DB41D03A5}"/>
                </a:ext>
              </a:extLst>
            </p:cNvPr>
            <p:cNvGrpSpPr/>
            <p:nvPr/>
          </p:nvGrpSpPr>
          <p:grpSpPr>
            <a:xfrm>
              <a:off x="943210" y="393335"/>
              <a:ext cx="21175770" cy="11561336"/>
              <a:chOff x="943210" y="393335"/>
              <a:chExt cx="21175770" cy="11561336"/>
            </a:xfrm>
          </p:grpSpPr>
          <p:sp>
            <p:nvSpPr>
              <p:cNvPr id="979" name="Shape"/>
              <p:cNvSpPr/>
              <p:nvPr/>
            </p:nvSpPr>
            <p:spPr>
              <a:xfrm>
                <a:off x="11908037" y="3231354"/>
                <a:ext cx="3708400" cy="37089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0595" extrusionOk="0">
                    <a:moveTo>
                      <a:pt x="9840" y="0"/>
                    </a:moveTo>
                    <a:cubicBezTo>
                      <a:pt x="7322" y="0"/>
                      <a:pt x="4803" y="1006"/>
                      <a:pt x="2882" y="3017"/>
                    </a:cubicBezTo>
                    <a:cubicBezTo>
                      <a:pt x="-961" y="7038"/>
                      <a:pt x="-961" y="13558"/>
                      <a:pt x="2882" y="17579"/>
                    </a:cubicBezTo>
                    <a:cubicBezTo>
                      <a:pt x="6725" y="21600"/>
                      <a:pt x="12953" y="21600"/>
                      <a:pt x="16796" y="17579"/>
                    </a:cubicBezTo>
                    <a:cubicBezTo>
                      <a:pt x="20639" y="13558"/>
                      <a:pt x="20639" y="7038"/>
                      <a:pt x="16796" y="3017"/>
                    </a:cubicBezTo>
                    <a:cubicBezTo>
                      <a:pt x="14875" y="1006"/>
                      <a:pt x="12358" y="0"/>
                      <a:pt x="9840" y="0"/>
                    </a:cubicBezTo>
                    <a:close/>
                    <a:moveTo>
                      <a:pt x="9840" y="4081"/>
                    </a:moveTo>
                    <a:cubicBezTo>
                      <a:pt x="11360" y="4081"/>
                      <a:pt x="12879" y="4688"/>
                      <a:pt x="14039" y="5902"/>
                    </a:cubicBezTo>
                    <a:cubicBezTo>
                      <a:pt x="16359" y="8329"/>
                      <a:pt x="16359" y="12265"/>
                      <a:pt x="14039" y="14692"/>
                    </a:cubicBezTo>
                    <a:cubicBezTo>
                      <a:pt x="11719" y="17120"/>
                      <a:pt x="7959" y="17120"/>
                      <a:pt x="5639" y="14692"/>
                    </a:cubicBezTo>
                    <a:cubicBezTo>
                      <a:pt x="3319" y="12265"/>
                      <a:pt x="3319" y="8329"/>
                      <a:pt x="5639" y="5902"/>
                    </a:cubicBezTo>
                    <a:cubicBezTo>
                      <a:pt x="6799" y="4688"/>
                      <a:pt x="8320" y="4081"/>
                      <a:pt x="9840" y="408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980" name="Shape"/>
              <p:cNvSpPr/>
              <p:nvPr/>
            </p:nvSpPr>
            <p:spPr>
              <a:xfrm>
                <a:off x="3660448" y="3153466"/>
                <a:ext cx="10137143" cy="67556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7" h="21562" extrusionOk="0">
                    <a:moveTo>
                      <a:pt x="1559" y="1215"/>
                    </a:moveTo>
                    <a:cubicBezTo>
                      <a:pt x="1580" y="578"/>
                      <a:pt x="1253" y="35"/>
                      <a:pt x="828" y="1"/>
                    </a:cubicBezTo>
                    <a:cubicBezTo>
                      <a:pt x="368" y="-35"/>
                      <a:pt x="-13" y="530"/>
                      <a:pt x="6" y="1220"/>
                    </a:cubicBezTo>
                    <a:lnTo>
                      <a:pt x="0" y="17634"/>
                    </a:lnTo>
                    <a:cubicBezTo>
                      <a:pt x="1" y="17865"/>
                      <a:pt x="10" y="18094"/>
                      <a:pt x="27" y="18321"/>
                    </a:cubicBezTo>
                    <a:cubicBezTo>
                      <a:pt x="43" y="18547"/>
                      <a:pt x="68" y="18772"/>
                      <a:pt x="105" y="18991"/>
                    </a:cubicBezTo>
                    <a:cubicBezTo>
                      <a:pt x="178" y="19420"/>
                      <a:pt x="301" y="19831"/>
                      <a:pt x="479" y="20193"/>
                    </a:cubicBezTo>
                    <a:cubicBezTo>
                      <a:pt x="651" y="20541"/>
                      <a:pt x="867" y="20829"/>
                      <a:pt x="1110" y="21052"/>
                    </a:cubicBezTo>
                    <a:cubicBezTo>
                      <a:pt x="1555" y="21460"/>
                      <a:pt x="2082" y="21544"/>
                      <a:pt x="2600" y="21561"/>
                    </a:cubicBezTo>
                    <a:lnTo>
                      <a:pt x="7641" y="21555"/>
                    </a:lnTo>
                    <a:cubicBezTo>
                      <a:pt x="7854" y="21565"/>
                      <a:pt x="8065" y="21554"/>
                      <a:pt x="8273" y="21524"/>
                    </a:cubicBezTo>
                    <a:cubicBezTo>
                      <a:pt x="8457" y="21497"/>
                      <a:pt x="8641" y="21454"/>
                      <a:pt x="8817" y="21376"/>
                    </a:cubicBezTo>
                    <a:cubicBezTo>
                      <a:pt x="9180" y="21217"/>
                      <a:pt x="9513" y="20914"/>
                      <a:pt x="9784" y="20497"/>
                    </a:cubicBezTo>
                    <a:cubicBezTo>
                      <a:pt x="10019" y="20136"/>
                      <a:pt x="10196" y="19704"/>
                      <a:pt x="10293" y="19230"/>
                    </a:cubicBezTo>
                    <a:cubicBezTo>
                      <a:pt x="10345" y="18975"/>
                      <a:pt x="10373" y="18711"/>
                      <a:pt x="10395" y="18446"/>
                    </a:cubicBezTo>
                    <a:cubicBezTo>
                      <a:pt x="10418" y="18177"/>
                      <a:pt x="10435" y="17905"/>
                      <a:pt x="10447" y="17631"/>
                    </a:cubicBezTo>
                    <a:lnTo>
                      <a:pt x="10463" y="4023"/>
                    </a:lnTo>
                    <a:cubicBezTo>
                      <a:pt x="10437" y="3664"/>
                      <a:pt x="10515" y="3305"/>
                      <a:pt x="10677" y="3037"/>
                    </a:cubicBezTo>
                    <a:cubicBezTo>
                      <a:pt x="10770" y="2884"/>
                      <a:pt x="10885" y="2770"/>
                      <a:pt x="11010" y="2696"/>
                    </a:cubicBezTo>
                    <a:cubicBezTo>
                      <a:pt x="11144" y="2616"/>
                      <a:pt x="11291" y="2583"/>
                      <a:pt x="11439" y="2603"/>
                    </a:cubicBezTo>
                    <a:lnTo>
                      <a:pt x="19904" y="2599"/>
                    </a:lnTo>
                    <a:lnTo>
                      <a:pt x="21587" y="260"/>
                    </a:lnTo>
                    <a:lnTo>
                      <a:pt x="12406" y="263"/>
                    </a:lnTo>
                    <a:cubicBezTo>
                      <a:pt x="12164" y="261"/>
                      <a:pt x="11926" y="261"/>
                      <a:pt x="11690" y="262"/>
                    </a:cubicBezTo>
                    <a:cubicBezTo>
                      <a:pt x="11417" y="263"/>
                      <a:pt x="11144" y="267"/>
                      <a:pt x="10877" y="326"/>
                    </a:cubicBezTo>
                    <a:cubicBezTo>
                      <a:pt x="10360" y="440"/>
                      <a:pt x="9857" y="764"/>
                      <a:pt x="9494" y="1366"/>
                    </a:cubicBezTo>
                    <a:cubicBezTo>
                      <a:pt x="9225" y="1813"/>
                      <a:pt x="9066" y="2365"/>
                      <a:pt x="8984" y="2935"/>
                    </a:cubicBezTo>
                    <a:cubicBezTo>
                      <a:pt x="8941" y="3233"/>
                      <a:pt x="8920" y="3538"/>
                      <a:pt x="8905" y="3845"/>
                    </a:cubicBezTo>
                    <a:cubicBezTo>
                      <a:pt x="8890" y="4155"/>
                      <a:pt x="8883" y="4467"/>
                      <a:pt x="8882" y="4783"/>
                    </a:cubicBezTo>
                    <a:lnTo>
                      <a:pt x="8869" y="17153"/>
                    </a:lnTo>
                    <a:cubicBezTo>
                      <a:pt x="8874" y="17293"/>
                      <a:pt x="8877" y="17433"/>
                      <a:pt x="8876" y="17572"/>
                    </a:cubicBezTo>
                    <a:cubicBezTo>
                      <a:pt x="8875" y="17704"/>
                      <a:pt x="8872" y="17835"/>
                      <a:pt x="8861" y="17964"/>
                    </a:cubicBezTo>
                    <a:cubicBezTo>
                      <a:pt x="8837" y="18223"/>
                      <a:pt x="8780" y="18478"/>
                      <a:pt x="8675" y="18695"/>
                    </a:cubicBezTo>
                    <a:cubicBezTo>
                      <a:pt x="8592" y="18867"/>
                      <a:pt x="8483" y="19004"/>
                      <a:pt x="8357" y="19087"/>
                    </a:cubicBezTo>
                    <a:cubicBezTo>
                      <a:pt x="8294" y="19129"/>
                      <a:pt x="8227" y="19156"/>
                      <a:pt x="8159" y="19173"/>
                    </a:cubicBezTo>
                    <a:cubicBezTo>
                      <a:pt x="8087" y="19191"/>
                      <a:pt x="8013" y="19197"/>
                      <a:pt x="7938" y="19190"/>
                    </a:cubicBezTo>
                    <a:lnTo>
                      <a:pt x="2465" y="19201"/>
                    </a:lnTo>
                    <a:cubicBezTo>
                      <a:pt x="2388" y="19195"/>
                      <a:pt x="2313" y="19182"/>
                      <a:pt x="2239" y="19161"/>
                    </a:cubicBezTo>
                    <a:cubicBezTo>
                      <a:pt x="2175" y="19144"/>
                      <a:pt x="2112" y="19120"/>
                      <a:pt x="2052" y="19086"/>
                    </a:cubicBezTo>
                    <a:cubicBezTo>
                      <a:pt x="1925" y="19013"/>
                      <a:pt x="1809" y="18892"/>
                      <a:pt x="1725" y="18723"/>
                    </a:cubicBezTo>
                    <a:cubicBezTo>
                      <a:pt x="1634" y="18541"/>
                      <a:pt x="1589" y="18324"/>
                      <a:pt x="1567" y="18106"/>
                    </a:cubicBezTo>
                    <a:cubicBezTo>
                      <a:pt x="1555" y="17992"/>
                      <a:pt x="1550" y="17877"/>
                      <a:pt x="1546" y="17761"/>
                    </a:cubicBezTo>
                    <a:cubicBezTo>
                      <a:pt x="1542" y="17639"/>
                      <a:pt x="1539" y="17517"/>
                      <a:pt x="1538" y="17393"/>
                    </a:cubicBezTo>
                    <a:lnTo>
                      <a:pt x="1559" y="1215"/>
                    </a:lnTo>
                    <a:close/>
                  </a:path>
                </a:pathLst>
              </a:custGeom>
              <a:solidFill>
                <a:srgbClr val="92D05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981" name="Shape"/>
              <p:cNvSpPr/>
              <p:nvPr/>
            </p:nvSpPr>
            <p:spPr>
              <a:xfrm>
                <a:off x="3913153" y="3498953"/>
                <a:ext cx="8556686" cy="61556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7" h="21595" extrusionOk="0">
                    <a:moveTo>
                      <a:pt x="12394" y="7"/>
                    </a:moveTo>
                    <a:cubicBezTo>
                      <a:pt x="12382" y="17"/>
                      <a:pt x="12374" y="36"/>
                      <a:pt x="12374" y="56"/>
                    </a:cubicBezTo>
                    <a:lnTo>
                      <a:pt x="12374" y="280"/>
                    </a:lnTo>
                    <a:cubicBezTo>
                      <a:pt x="12259" y="305"/>
                      <a:pt x="12145" y="341"/>
                      <a:pt x="12035" y="393"/>
                    </a:cubicBezTo>
                    <a:cubicBezTo>
                      <a:pt x="11803" y="500"/>
                      <a:pt x="11586" y="670"/>
                      <a:pt x="11400" y="898"/>
                    </a:cubicBezTo>
                    <a:cubicBezTo>
                      <a:pt x="11157" y="1193"/>
                      <a:pt x="10977" y="1564"/>
                      <a:pt x="10876" y="1976"/>
                    </a:cubicBezTo>
                    <a:cubicBezTo>
                      <a:pt x="10826" y="2179"/>
                      <a:pt x="10795" y="2392"/>
                      <a:pt x="10774" y="2605"/>
                    </a:cubicBezTo>
                    <a:cubicBezTo>
                      <a:pt x="10753" y="2824"/>
                      <a:pt x="10741" y="3046"/>
                      <a:pt x="10738" y="3272"/>
                    </a:cubicBezTo>
                    <a:lnTo>
                      <a:pt x="10737" y="4388"/>
                    </a:lnTo>
                    <a:cubicBezTo>
                      <a:pt x="10732" y="4471"/>
                      <a:pt x="10784" y="4537"/>
                      <a:pt x="10843" y="4524"/>
                    </a:cubicBezTo>
                    <a:cubicBezTo>
                      <a:pt x="10889" y="4513"/>
                      <a:pt x="10921" y="4453"/>
                      <a:pt x="10915" y="4388"/>
                    </a:cubicBezTo>
                    <a:lnTo>
                      <a:pt x="10916" y="3296"/>
                    </a:lnTo>
                    <a:cubicBezTo>
                      <a:pt x="10918" y="3097"/>
                      <a:pt x="10928" y="2900"/>
                      <a:pt x="10945" y="2707"/>
                    </a:cubicBezTo>
                    <a:cubicBezTo>
                      <a:pt x="10960" y="2532"/>
                      <a:pt x="10982" y="2359"/>
                      <a:pt x="11019" y="2191"/>
                    </a:cubicBezTo>
                    <a:cubicBezTo>
                      <a:pt x="11098" y="1833"/>
                      <a:pt x="11244" y="1507"/>
                      <a:pt x="11440" y="1236"/>
                    </a:cubicBezTo>
                    <a:cubicBezTo>
                      <a:pt x="11696" y="881"/>
                      <a:pt x="12025" y="675"/>
                      <a:pt x="12375" y="576"/>
                    </a:cubicBezTo>
                    <a:lnTo>
                      <a:pt x="12375" y="665"/>
                    </a:lnTo>
                    <a:cubicBezTo>
                      <a:pt x="12374" y="686"/>
                      <a:pt x="12382" y="707"/>
                      <a:pt x="12395" y="717"/>
                    </a:cubicBezTo>
                    <a:cubicBezTo>
                      <a:pt x="12407" y="726"/>
                      <a:pt x="12422" y="727"/>
                      <a:pt x="12434" y="717"/>
                    </a:cubicBezTo>
                    <a:lnTo>
                      <a:pt x="12872" y="411"/>
                    </a:lnTo>
                    <a:cubicBezTo>
                      <a:pt x="12886" y="401"/>
                      <a:pt x="12895" y="381"/>
                      <a:pt x="12894" y="359"/>
                    </a:cubicBezTo>
                    <a:cubicBezTo>
                      <a:pt x="12893" y="340"/>
                      <a:pt x="12885" y="323"/>
                      <a:pt x="12873" y="315"/>
                    </a:cubicBezTo>
                    <a:lnTo>
                      <a:pt x="12430" y="7"/>
                    </a:lnTo>
                    <a:cubicBezTo>
                      <a:pt x="12419" y="-2"/>
                      <a:pt x="12406" y="-2"/>
                      <a:pt x="12394" y="7"/>
                    </a:cubicBezTo>
                    <a:close/>
                    <a:moveTo>
                      <a:pt x="21097" y="7"/>
                    </a:moveTo>
                    <a:cubicBezTo>
                      <a:pt x="21085" y="17"/>
                      <a:pt x="21077" y="36"/>
                      <a:pt x="21077" y="56"/>
                    </a:cubicBezTo>
                    <a:lnTo>
                      <a:pt x="21077" y="221"/>
                    </a:lnTo>
                    <a:lnTo>
                      <a:pt x="14616" y="234"/>
                    </a:lnTo>
                    <a:cubicBezTo>
                      <a:pt x="14559" y="237"/>
                      <a:pt x="14516" y="307"/>
                      <a:pt x="14525" y="386"/>
                    </a:cubicBezTo>
                    <a:cubicBezTo>
                      <a:pt x="14532" y="448"/>
                      <a:pt x="14571" y="494"/>
                      <a:pt x="14616" y="494"/>
                    </a:cubicBezTo>
                    <a:lnTo>
                      <a:pt x="21078" y="482"/>
                    </a:lnTo>
                    <a:lnTo>
                      <a:pt x="21078" y="665"/>
                    </a:lnTo>
                    <a:cubicBezTo>
                      <a:pt x="21077" y="686"/>
                      <a:pt x="21085" y="707"/>
                      <a:pt x="21098" y="717"/>
                    </a:cubicBezTo>
                    <a:cubicBezTo>
                      <a:pt x="21110" y="726"/>
                      <a:pt x="21124" y="727"/>
                      <a:pt x="21136" y="717"/>
                    </a:cubicBezTo>
                    <a:lnTo>
                      <a:pt x="21575" y="411"/>
                    </a:lnTo>
                    <a:cubicBezTo>
                      <a:pt x="21589" y="401"/>
                      <a:pt x="21598" y="381"/>
                      <a:pt x="21597" y="359"/>
                    </a:cubicBezTo>
                    <a:cubicBezTo>
                      <a:pt x="21596" y="340"/>
                      <a:pt x="21588" y="323"/>
                      <a:pt x="21576" y="315"/>
                    </a:cubicBezTo>
                    <a:lnTo>
                      <a:pt x="21133" y="7"/>
                    </a:lnTo>
                    <a:cubicBezTo>
                      <a:pt x="21122" y="-2"/>
                      <a:pt x="21109" y="-2"/>
                      <a:pt x="21097" y="7"/>
                    </a:cubicBezTo>
                    <a:close/>
                    <a:moveTo>
                      <a:pt x="269" y="1381"/>
                    </a:moveTo>
                    <a:cubicBezTo>
                      <a:pt x="210" y="1368"/>
                      <a:pt x="158" y="1434"/>
                      <a:pt x="160" y="1518"/>
                    </a:cubicBezTo>
                    <a:lnTo>
                      <a:pt x="162" y="5105"/>
                    </a:lnTo>
                    <a:lnTo>
                      <a:pt x="41" y="5105"/>
                    </a:lnTo>
                    <a:cubicBezTo>
                      <a:pt x="26" y="5104"/>
                      <a:pt x="12" y="5115"/>
                      <a:pt x="5" y="5133"/>
                    </a:cubicBezTo>
                    <a:cubicBezTo>
                      <a:pt x="-2" y="5150"/>
                      <a:pt x="-2" y="5171"/>
                      <a:pt x="5" y="5188"/>
                    </a:cubicBezTo>
                    <a:lnTo>
                      <a:pt x="224" y="5796"/>
                    </a:lnTo>
                    <a:cubicBezTo>
                      <a:pt x="231" y="5816"/>
                      <a:pt x="247" y="5828"/>
                      <a:pt x="262" y="5827"/>
                    </a:cubicBezTo>
                    <a:cubicBezTo>
                      <a:pt x="276" y="5826"/>
                      <a:pt x="288" y="5814"/>
                      <a:pt x="294" y="5797"/>
                    </a:cubicBezTo>
                    <a:lnTo>
                      <a:pt x="516" y="5183"/>
                    </a:lnTo>
                    <a:cubicBezTo>
                      <a:pt x="522" y="5167"/>
                      <a:pt x="521" y="5148"/>
                      <a:pt x="515" y="5132"/>
                    </a:cubicBezTo>
                    <a:cubicBezTo>
                      <a:pt x="508" y="5115"/>
                      <a:pt x="494" y="5105"/>
                      <a:pt x="480" y="5105"/>
                    </a:cubicBezTo>
                    <a:lnTo>
                      <a:pt x="349" y="5105"/>
                    </a:lnTo>
                    <a:lnTo>
                      <a:pt x="347" y="1518"/>
                    </a:lnTo>
                    <a:cubicBezTo>
                      <a:pt x="351" y="1451"/>
                      <a:pt x="317" y="1391"/>
                      <a:pt x="269" y="1381"/>
                    </a:cubicBezTo>
                    <a:close/>
                    <a:moveTo>
                      <a:pt x="274" y="8248"/>
                    </a:moveTo>
                    <a:cubicBezTo>
                      <a:pt x="222" y="8236"/>
                      <a:pt x="173" y="8285"/>
                      <a:pt x="164" y="8358"/>
                    </a:cubicBezTo>
                    <a:lnTo>
                      <a:pt x="167" y="13234"/>
                    </a:lnTo>
                    <a:lnTo>
                      <a:pt x="41" y="13234"/>
                    </a:lnTo>
                    <a:cubicBezTo>
                      <a:pt x="26" y="13232"/>
                      <a:pt x="12" y="13242"/>
                      <a:pt x="5" y="13260"/>
                    </a:cubicBezTo>
                    <a:cubicBezTo>
                      <a:pt x="-2" y="13277"/>
                      <a:pt x="-2" y="13298"/>
                      <a:pt x="5" y="13314"/>
                    </a:cubicBezTo>
                    <a:lnTo>
                      <a:pt x="224" y="13923"/>
                    </a:lnTo>
                    <a:cubicBezTo>
                      <a:pt x="231" y="13942"/>
                      <a:pt x="247" y="13955"/>
                      <a:pt x="262" y="13953"/>
                    </a:cubicBezTo>
                    <a:cubicBezTo>
                      <a:pt x="276" y="13952"/>
                      <a:pt x="288" y="13941"/>
                      <a:pt x="294" y="13924"/>
                    </a:cubicBezTo>
                    <a:lnTo>
                      <a:pt x="516" y="13310"/>
                    </a:lnTo>
                    <a:cubicBezTo>
                      <a:pt x="522" y="13294"/>
                      <a:pt x="521" y="13274"/>
                      <a:pt x="515" y="13259"/>
                    </a:cubicBezTo>
                    <a:cubicBezTo>
                      <a:pt x="508" y="13241"/>
                      <a:pt x="494" y="13231"/>
                      <a:pt x="480" y="13232"/>
                    </a:cubicBezTo>
                    <a:lnTo>
                      <a:pt x="354" y="13232"/>
                    </a:lnTo>
                    <a:lnTo>
                      <a:pt x="351" y="8358"/>
                    </a:lnTo>
                    <a:cubicBezTo>
                      <a:pt x="346" y="8302"/>
                      <a:pt x="315" y="8257"/>
                      <a:pt x="274" y="8248"/>
                    </a:cubicBezTo>
                    <a:close/>
                    <a:moveTo>
                      <a:pt x="10840" y="12816"/>
                    </a:moveTo>
                    <a:cubicBezTo>
                      <a:pt x="10786" y="12803"/>
                      <a:pt x="10738" y="12858"/>
                      <a:pt x="10734" y="12933"/>
                    </a:cubicBezTo>
                    <a:lnTo>
                      <a:pt x="10734" y="13596"/>
                    </a:lnTo>
                    <a:cubicBezTo>
                      <a:pt x="10740" y="13668"/>
                      <a:pt x="10788" y="13718"/>
                      <a:pt x="10840" y="13706"/>
                    </a:cubicBezTo>
                    <a:cubicBezTo>
                      <a:pt x="10879" y="13696"/>
                      <a:pt x="10909" y="13651"/>
                      <a:pt x="10912" y="13596"/>
                    </a:cubicBezTo>
                    <a:lnTo>
                      <a:pt x="10912" y="12933"/>
                    </a:lnTo>
                    <a:cubicBezTo>
                      <a:pt x="10911" y="12875"/>
                      <a:pt x="10880" y="12826"/>
                      <a:pt x="10840" y="12816"/>
                    </a:cubicBezTo>
                    <a:close/>
                    <a:moveTo>
                      <a:pt x="10822" y="16139"/>
                    </a:moveTo>
                    <a:cubicBezTo>
                      <a:pt x="10808" y="16140"/>
                      <a:pt x="10796" y="16152"/>
                      <a:pt x="10789" y="16169"/>
                    </a:cubicBezTo>
                    <a:lnTo>
                      <a:pt x="10568" y="16784"/>
                    </a:lnTo>
                    <a:cubicBezTo>
                      <a:pt x="10562" y="16800"/>
                      <a:pt x="10562" y="16818"/>
                      <a:pt x="10568" y="16834"/>
                    </a:cubicBezTo>
                    <a:cubicBezTo>
                      <a:pt x="10575" y="16851"/>
                      <a:pt x="10589" y="16863"/>
                      <a:pt x="10603" y="16862"/>
                    </a:cubicBezTo>
                    <a:lnTo>
                      <a:pt x="10732" y="16862"/>
                    </a:lnTo>
                    <a:lnTo>
                      <a:pt x="10731" y="18336"/>
                    </a:lnTo>
                    <a:cubicBezTo>
                      <a:pt x="10729" y="18535"/>
                      <a:pt x="10719" y="18730"/>
                      <a:pt x="10702" y="18924"/>
                    </a:cubicBezTo>
                    <a:cubicBezTo>
                      <a:pt x="10687" y="19099"/>
                      <a:pt x="10665" y="19271"/>
                      <a:pt x="10628" y="19439"/>
                    </a:cubicBezTo>
                    <a:cubicBezTo>
                      <a:pt x="10549" y="19797"/>
                      <a:pt x="10403" y="20123"/>
                      <a:pt x="10207" y="20394"/>
                    </a:cubicBezTo>
                    <a:cubicBezTo>
                      <a:pt x="9860" y="20875"/>
                      <a:pt x="9385" y="21107"/>
                      <a:pt x="8895" y="21132"/>
                    </a:cubicBezTo>
                    <a:cubicBezTo>
                      <a:pt x="8833" y="21124"/>
                      <a:pt x="8783" y="21199"/>
                      <a:pt x="8792" y="21284"/>
                    </a:cubicBezTo>
                    <a:cubicBezTo>
                      <a:pt x="8800" y="21353"/>
                      <a:pt x="8845" y="21401"/>
                      <a:pt x="8895" y="21392"/>
                    </a:cubicBezTo>
                    <a:cubicBezTo>
                      <a:pt x="9017" y="21391"/>
                      <a:pt x="9138" y="21380"/>
                      <a:pt x="9257" y="21355"/>
                    </a:cubicBezTo>
                    <a:cubicBezTo>
                      <a:pt x="9378" y="21330"/>
                      <a:pt x="9497" y="21292"/>
                      <a:pt x="9612" y="21238"/>
                    </a:cubicBezTo>
                    <a:cubicBezTo>
                      <a:pt x="9844" y="21130"/>
                      <a:pt x="10061" y="20960"/>
                      <a:pt x="10248" y="20732"/>
                    </a:cubicBezTo>
                    <a:cubicBezTo>
                      <a:pt x="10490" y="20438"/>
                      <a:pt x="10670" y="20066"/>
                      <a:pt x="10771" y="19655"/>
                    </a:cubicBezTo>
                    <a:cubicBezTo>
                      <a:pt x="10821" y="19452"/>
                      <a:pt x="10851" y="19241"/>
                      <a:pt x="10873" y="19027"/>
                    </a:cubicBezTo>
                    <a:cubicBezTo>
                      <a:pt x="10894" y="18808"/>
                      <a:pt x="10906" y="18584"/>
                      <a:pt x="10909" y="18359"/>
                    </a:cubicBezTo>
                    <a:lnTo>
                      <a:pt x="10910" y="16861"/>
                    </a:lnTo>
                    <a:lnTo>
                      <a:pt x="11043" y="16861"/>
                    </a:lnTo>
                    <a:cubicBezTo>
                      <a:pt x="11058" y="16862"/>
                      <a:pt x="11072" y="16851"/>
                      <a:pt x="11079" y="16833"/>
                    </a:cubicBezTo>
                    <a:cubicBezTo>
                      <a:pt x="11086" y="16816"/>
                      <a:pt x="11086" y="16796"/>
                      <a:pt x="11079" y="16780"/>
                    </a:cubicBezTo>
                    <a:lnTo>
                      <a:pt x="10860" y="16170"/>
                    </a:lnTo>
                    <a:cubicBezTo>
                      <a:pt x="10853" y="16150"/>
                      <a:pt x="10837" y="16138"/>
                      <a:pt x="10822" y="16139"/>
                    </a:cubicBezTo>
                    <a:close/>
                    <a:moveTo>
                      <a:pt x="280" y="16302"/>
                    </a:moveTo>
                    <a:cubicBezTo>
                      <a:pt x="223" y="16288"/>
                      <a:pt x="170" y="16349"/>
                      <a:pt x="169" y="16430"/>
                    </a:cubicBezTo>
                    <a:lnTo>
                      <a:pt x="170" y="18558"/>
                    </a:lnTo>
                    <a:cubicBezTo>
                      <a:pt x="171" y="18733"/>
                      <a:pt x="181" y="18908"/>
                      <a:pt x="199" y="19080"/>
                    </a:cubicBezTo>
                    <a:cubicBezTo>
                      <a:pt x="217" y="19247"/>
                      <a:pt x="244" y="19413"/>
                      <a:pt x="282" y="19574"/>
                    </a:cubicBezTo>
                    <a:cubicBezTo>
                      <a:pt x="359" y="19897"/>
                      <a:pt x="483" y="20197"/>
                      <a:pt x="647" y="20457"/>
                    </a:cubicBezTo>
                    <a:cubicBezTo>
                      <a:pt x="859" y="20793"/>
                      <a:pt x="1126" y="21044"/>
                      <a:pt x="1422" y="21185"/>
                    </a:cubicBezTo>
                    <a:cubicBezTo>
                      <a:pt x="1568" y="21254"/>
                      <a:pt x="1720" y="21296"/>
                      <a:pt x="1874" y="21326"/>
                    </a:cubicBezTo>
                    <a:cubicBezTo>
                      <a:pt x="1959" y="21342"/>
                      <a:pt x="2046" y="21344"/>
                      <a:pt x="2133" y="21352"/>
                    </a:cubicBezTo>
                    <a:lnTo>
                      <a:pt x="2133" y="21537"/>
                    </a:lnTo>
                    <a:cubicBezTo>
                      <a:pt x="2132" y="21558"/>
                      <a:pt x="2139" y="21579"/>
                      <a:pt x="2153" y="21589"/>
                    </a:cubicBezTo>
                    <a:cubicBezTo>
                      <a:pt x="2165" y="21598"/>
                      <a:pt x="2179" y="21597"/>
                      <a:pt x="2191" y="21587"/>
                    </a:cubicBezTo>
                    <a:lnTo>
                      <a:pt x="2629" y="21282"/>
                    </a:lnTo>
                    <a:cubicBezTo>
                      <a:pt x="2643" y="21273"/>
                      <a:pt x="2652" y="21253"/>
                      <a:pt x="2651" y="21231"/>
                    </a:cubicBezTo>
                    <a:cubicBezTo>
                      <a:pt x="2651" y="21212"/>
                      <a:pt x="2643" y="21194"/>
                      <a:pt x="2630" y="21185"/>
                    </a:cubicBezTo>
                    <a:lnTo>
                      <a:pt x="2188" y="20879"/>
                    </a:lnTo>
                    <a:cubicBezTo>
                      <a:pt x="2176" y="20870"/>
                      <a:pt x="2162" y="20870"/>
                      <a:pt x="2151" y="20879"/>
                    </a:cubicBezTo>
                    <a:cubicBezTo>
                      <a:pt x="2138" y="20888"/>
                      <a:pt x="2131" y="20907"/>
                      <a:pt x="2132" y="20927"/>
                    </a:cubicBezTo>
                    <a:lnTo>
                      <a:pt x="2132" y="21106"/>
                    </a:lnTo>
                    <a:cubicBezTo>
                      <a:pt x="2070" y="21100"/>
                      <a:pt x="2009" y="21099"/>
                      <a:pt x="1948" y="21089"/>
                    </a:cubicBezTo>
                    <a:cubicBezTo>
                      <a:pt x="1823" y="21067"/>
                      <a:pt x="1697" y="21037"/>
                      <a:pt x="1577" y="20986"/>
                    </a:cubicBezTo>
                    <a:cubicBezTo>
                      <a:pt x="1319" y="20877"/>
                      <a:pt x="1084" y="20673"/>
                      <a:pt x="889" y="20401"/>
                    </a:cubicBezTo>
                    <a:cubicBezTo>
                      <a:pt x="540" y="19914"/>
                      <a:pt x="373" y="19247"/>
                      <a:pt x="357" y="18560"/>
                    </a:cubicBezTo>
                    <a:lnTo>
                      <a:pt x="356" y="16430"/>
                    </a:lnTo>
                    <a:cubicBezTo>
                      <a:pt x="358" y="16367"/>
                      <a:pt x="325" y="16313"/>
                      <a:pt x="280" y="16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982" name="Shape"/>
              <p:cNvSpPr/>
              <p:nvPr/>
            </p:nvSpPr>
            <p:spPr>
              <a:xfrm>
                <a:off x="14508295" y="1941752"/>
                <a:ext cx="2395598" cy="275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28" h="20967" extrusionOk="0">
                    <a:moveTo>
                      <a:pt x="4923" y="14076"/>
                    </a:moveTo>
                    <a:lnTo>
                      <a:pt x="0" y="17577"/>
                    </a:lnTo>
                    <a:cubicBezTo>
                      <a:pt x="1663" y="19158"/>
                      <a:pt x="3822" y="20254"/>
                      <a:pt x="6195" y="20721"/>
                    </a:cubicBezTo>
                    <a:cubicBezTo>
                      <a:pt x="8496" y="21174"/>
                      <a:pt x="10891" y="20997"/>
                      <a:pt x="13077" y="20215"/>
                    </a:cubicBezTo>
                    <a:cubicBezTo>
                      <a:pt x="18299" y="18350"/>
                      <a:pt x="21297" y="13446"/>
                      <a:pt x="20205" y="8523"/>
                    </a:cubicBezTo>
                    <a:cubicBezTo>
                      <a:pt x="19548" y="5563"/>
                      <a:pt x="17584" y="3135"/>
                      <a:pt x="14948" y="1640"/>
                    </a:cubicBezTo>
                    <a:cubicBezTo>
                      <a:pt x="12252" y="113"/>
                      <a:pt x="8877" y="-426"/>
                      <a:pt x="5534" y="356"/>
                    </a:cubicBezTo>
                    <a:cubicBezTo>
                      <a:pt x="3914" y="736"/>
                      <a:pt x="2413" y="1441"/>
                      <a:pt x="1147" y="2418"/>
                    </a:cubicBezTo>
                    <a:cubicBezTo>
                      <a:pt x="-213" y="3481"/>
                      <a:pt x="-303" y="5341"/>
                      <a:pt x="949" y="6505"/>
                    </a:cubicBezTo>
                    <a:cubicBezTo>
                      <a:pt x="2120" y="7593"/>
                      <a:pt x="4047" y="7659"/>
                      <a:pt x="5308" y="6654"/>
                    </a:cubicBezTo>
                    <a:cubicBezTo>
                      <a:pt x="7187" y="5297"/>
                      <a:pt x="9558" y="5312"/>
                      <a:pt x="11349" y="6249"/>
                    </a:cubicBezTo>
                    <a:cubicBezTo>
                      <a:pt x="13125" y="7179"/>
                      <a:pt x="14288" y="8990"/>
                      <a:pt x="13956" y="11117"/>
                    </a:cubicBezTo>
                    <a:cubicBezTo>
                      <a:pt x="13355" y="14972"/>
                      <a:pt x="8181" y="16666"/>
                      <a:pt x="4923" y="140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983" name="Shape"/>
              <p:cNvSpPr/>
              <p:nvPr/>
            </p:nvSpPr>
            <p:spPr>
              <a:xfrm>
                <a:off x="3405276" y="4554536"/>
                <a:ext cx="18651731" cy="7400135"/>
              </a:xfrm>
              <a:custGeom>
                <a:avLst/>
                <a:gdLst>
                  <a:gd name="connsiteX0" fmla="*/ 20090 w 21595"/>
                  <a:gd name="connsiteY0" fmla="*/ 0 h 21600"/>
                  <a:gd name="connsiteX1" fmla="*/ 18426 w 21595"/>
                  <a:gd name="connsiteY1" fmla="*/ 5 h 21600"/>
                  <a:gd name="connsiteX2" fmla="*/ 17412 w 21595"/>
                  <a:gd name="connsiteY2" fmla="*/ 1056 h 21600"/>
                  <a:gd name="connsiteX3" fmla="*/ 17107 w 21595"/>
                  <a:gd name="connsiteY3" fmla="*/ 3179 h 21600"/>
                  <a:gd name="connsiteX4" fmla="*/ 17103 w 21595"/>
                  <a:gd name="connsiteY4" fmla="*/ 3759 h 21600"/>
                  <a:gd name="connsiteX5" fmla="*/ 16961 w 21595"/>
                  <a:gd name="connsiteY5" fmla="*/ 4533 h 21600"/>
                  <a:gd name="connsiteX6" fmla="*/ 16631 w 21595"/>
                  <a:gd name="connsiteY6" fmla="*/ 4870 h 21600"/>
                  <a:gd name="connsiteX7" fmla="*/ 13523 w 21595"/>
                  <a:gd name="connsiteY7" fmla="*/ 4816 h 21600"/>
                  <a:gd name="connsiteX8" fmla="*/ 11909 w 21595"/>
                  <a:gd name="connsiteY8" fmla="*/ 6961 h 21600"/>
                  <a:gd name="connsiteX9" fmla="*/ 16494 w 21595"/>
                  <a:gd name="connsiteY9" fmla="*/ 7048 h 21600"/>
                  <a:gd name="connsiteX10" fmla="*/ 16810 w 21595"/>
                  <a:gd name="connsiteY10" fmla="*/ 7012 h 21600"/>
                  <a:gd name="connsiteX11" fmla="*/ 17110 w 21595"/>
                  <a:gd name="connsiteY11" fmla="*/ 6886 h 21600"/>
                  <a:gd name="connsiteX12" fmla="*/ 17622 w 21595"/>
                  <a:gd name="connsiteY12" fmla="*/ 6127 h 21600"/>
                  <a:gd name="connsiteX13" fmla="*/ 17989 w 21595"/>
                  <a:gd name="connsiteY13" fmla="*/ 3746 h 21600"/>
                  <a:gd name="connsiteX14" fmla="*/ 17995 w 21595"/>
                  <a:gd name="connsiteY14" fmla="*/ 3351 h 21600"/>
                  <a:gd name="connsiteX15" fmla="*/ 18102 w 21595"/>
                  <a:gd name="connsiteY15" fmla="*/ 2577 h 21600"/>
                  <a:gd name="connsiteX16" fmla="*/ 18458 w 21595"/>
                  <a:gd name="connsiteY16" fmla="*/ 2181 h 21600"/>
                  <a:gd name="connsiteX17" fmla="*/ 20199 w 21595"/>
                  <a:gd name="connsiteY17" fmla="*/ 2162 h 21600"/>
                  <a:gd name="connsiteX18" fmla="*/ 20414 w 21595"/>
                  <a:gd name="connsiteY18" fmla="*/ 2246 h 21600"/>
                  <a:gd name="connsiteX19" fmla="*/ 20587 w 21595"/>
                  <a:gd name="connsiteY19" fmla="*/ 2511 h 21600"/>
                  <a:gd name="connsiteX20" fmla="*/ 20699 w 21595"/>
                  <a:gd name="connsiteY20" fmla="*/ 3028 h 21600"/>
                  <a:gd name="connsiteX21" fmla="*/ 20711 w 21595"/>
                  <a:gd name="connsiteY21" fmla="*/ 3327 h 21600"/>
                  <a:gd name="connsiteX22" fmla="*/ 20717 w 21595"/>
                  <a:gd name="connsiteY22" fmla="*/ 3628 h 21600"/>
                  <a:gd name="connsiteX23" fmla="*/ 20712 w 21595"/>
                  <a:gd name="connsiteY23" fmla="*/ 10212 h 21600"/>
                  <a:gd name="connsiteX24" fmla="*/ 20615 w 21595"/>
                  <a:gd name="connsiteY24" fmla="*/ 10958 h 21600"/>
                  <a:gd name="connsiteX25" fmla="*/ 20382 w 21595"/>
                  <a:gd name="connsiteY25" fmla="*/ 11333 h 21600"/>
                  <a:gd name="connsiteX26" fmla="*/ 20260 w 21595"/>
                  <a:gd name="connsiteY26" fmla="*/ 11373 h 21600"/>
                  <a:gd name="connsiteX27" fmla="*/ 20098 w 21595"/>
                  <a:gd name="connsiteY27" fmla="*/ 11379 h 21600"/>
                  <a:gd name="connsiteX28" fmla="*/ 10816 w 21595"/>
                  <a:gd name="connsiteY28" fmla="*/ 11366 h 21600"/>
                  <a:gd name="connsiteX29" fmla="*/ 10520 w 21595"/>
                  <a:gd name="connsiteY29" fmla="*/ 11378 h 21600"/>
                  <a:gd name="connsiteX30" fmla="*/ 10193 w 21595"/>
                  <a:gd name="connsiteY30" fmla="*/ 11473 h 21600"/>
                  <a:gd name="connsiteX31" fmla="*/ 9613 w 21595"/>
                  <a:gd name="connsiteY31" fmla="*/ 12270 h 21600"/>
                  <a:gd name="connsiteX32" fmla="*/ 9222 w 21595"/>
                  <a:gd name="connsiteY32" fmla="*/ 14612 h 21600"/>
                  <a:gd name="connsiteX33" fmla="*/ 9216 w 21595"/>
                  <a:gd name="connsiteY33" fmla="*/ 18349 h 21600"/>
                  <a:gd name="connsiteX34" fmla="*/ 9080 w 21595"/>
                  <a:gd name="connsiteY34" fmla="*/ 19135 h 21600"/>
                  <a:gd name="connsiteX35" fmla="*/ 8926 w 21595"/>
                  <a:gd name="connsiteY35" fmla="*/ 19379 h 21600"/>
                  <a:gd name="connsiteX36" fmla="*/ 8841 w 21595"/>
                  <a:gd name="connsiteY36" fmla="*/ 19435 h 21600"/>
                  <a:gd name="connsiteX37" fmla="*/ 8742 w 21595"/>
                  <a:gd name="connsiteY37" fmla="*/ 19456 h 21600"/>
                  <a:gd name="connsiteX38" fmla="*/ 415 w 21595"/>
                  <a:gd name="connsiteY38" fmla="*/ 19458 h 21600"/>
                  <a:gd name="connsiteX39" fmla="*/ 0 w 21595"/>
                  <a:gd name="connsiteY39" fmla="*/ 20548 h 21600"/>
                  <a:gd name="connsiteX40" fmla="*/ 408 w 21595"/>
                  <a:gd name="connsiteY40" fmla="*/ 21600 h 21600"/>
                  <a:gd name="connsiteX41" fmla="*/ 8646 w 21595"/>
                  <a:gd name="connsiteY41" fmla="*/ 21594 h 21600"/>
                  <a:gd name="connsiteX42" fmla="*/ 9033 w 21595"/>
                  <a:gd name="connsiteY42" fmla="*/ 21529 h 21600"/>
                  <a:gd name="connsiteX43" fmla="*/ 9306 w 21595"/>
                  <a:gd name="connsiteY43" fmla="*/ 21367 h 21600"/>
                  <a:gd name="connsiteX44" fmla="*/ 9762 w 21595"/>
                  <a:gd name="connsiteY44" fmla="*/ 20603 h 21600"/>
                  <a:gd name="connsiteX45" fmla="*/ 10105 w 21595"/>
                  <a:gd name="connsiteY45" fmla="*/ 18421 h 21600"/>
                  <a:gd name="connsiteX46" fmla="*/ 10105 w 21595"/>
                  <a:gd name="connsiteY46" fmla="*/ 14866 h 21600"/>
                  <a:gd name="connsiteX47" fmla="*/ 10235 w 21595"/>
                  <a:gd name="connsiteY47" fmla="*/ 13895 h 21600"/>
                  <a:gd name="connsiteX48" fmla="*/ 10596 w 21595"/>
                  <a:gd name="connsiteY48" fmla="*/ 13580 h 21600"/>
                  <a:gd name="connsiteX49" fmla="*/ 20149 w 21595"/>
                  <a:gd name="connsiteY49" fmla="*/ 13552 h 21600"/>
                  <a:gd name="connsiteX50" fmla="*/ 20329 w 21595"/>
                  <a:gd name="connsiteY50" fmla="*/ 13530 h 21600"/>
                  <a:gd name="connsiteX51" fmla="*/ 20504 w 21595"/>
                  <a:gd name="connsiteY51" fmla="*/ 13486 h 21600"/>
                  <a:gd name="connsiteX52" fmla="*/ 20814 w 21595"/>
                  <a:gd name="connsiteY52" fmla="*/ 13298 h 21600"/>
                  <a:gd name="connsiteX53" fmla="*/ 21318 w 21595"/>
                  <a:gd name="connsiteY53" fmla="*/ 12385 h 21600"/>
                  <a:gd name="connsiteX54" fmla="*/ 21557 w 21595"/>
                  <a:gd name="connsiteY54" fmla="*/ 10999 h 21600"/>
                  <a:gd name="connsiteX55" fmla="*/ 21591 w 21595"/>
                  <a:gd name="connsiteY55" fmla="*/ 10224 h 21600"/>
                  <a:gd name="connsiteX56" fmla="*/ 21594 w 21595"/>
                  <a:gd name="connsiteY56" fmla="*/ 9433 h 21600"/>
                  <a:gd name="connsiteX57" fmla="*/ 21594 w 21595"/>
                  <a:gd name="connsiteY57" fmla="*/ 3773 h 21600"/>
                  <a:gd name="connsiteX58" fmla="*/ 21585 w 21595"/>
                  <a:gd name="connsiteY58" fmla="*/ 2971 h 21600"/>
                  <a:gd name="connsiteX59" fmla="*/ 21533 w 21595"/>
                  <a:gd name="connsiteY59" fmla="*/ 2200 h 21600"/>
                  <a:gd name="connsiteX60" fmla="*/ 21213 w 21595"/>
                  <a:gd name="connsiteY60" fmla="*/ 886 h 21600"/>
                  <a:gd name="connsiteX61" fmla="*/ 20712 w 21595"/>
                  <a:gd name="connsiteY61" fmla="*/ 164 h 21600"/>
                  <a:gd name="connsiteX62" fmla="*/ 20423 w 21595"/>
                  <a:gd name="connsiteY62" fmla="*/ 41 h 21600"/>
                  <a:gd name="connsiteX63" fmla="*/ 20090 w 21595"/>
                  <a:gd name="connsiteY63" fmla="*/ 0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21595" h="21600" extrusionOk="0">
                    <a:moveTo>
                      <a:pt x="20090" y="0"/>
                    </a:moveTo>
                    <a:lnTo>
                      <a:pt x="18426" y="5"/>
                    </a:lnTo>
                    <a:cubicBezTo>
                      <a:pt x="18048" y="9"/>
                      <a:pt x="17667" y="328"/>
                      <a:pt x="17412" y="1056"/>
                    </a:cubicBezTo>
                    <a:cubicBezTo>
                      <a:pt x="17208" y="1641"/>
                      <a:pt x="17099" y="2399"/>
                      <a:pt x="17107" y="3179"/>
                    </a:cubicBezTo>
                    <a:cubicBezTo>
                      <a:pt x="17106" y="3372"/>
                      <a:pt x="17104" y="3566"/>
                      <a:pt x="17103" y="3759"/>
                    </a:cubicBezTo>
                    <a:cubicBezTo>
                      <a:pt x="17095" y="4053"/>
                      <a:pt x="17044" y="4328"/>
                      <a:pt x="16961" y="4533"/>
                    </a:cubicBezTo>
                    <a:cubicBezTo>
                      <a:pt x="16872" y="4749"/>
                      <a:pt x="16754" y="4871"/>
                      <a:pt x="16631" y="4870"/>
                    </a:cubicBezTo>
                    <a:lnTo>
                      <a:pt x="13523" y="4816"/>
                    </a:lnTo>
                    <a:lnTo>
                      <a:pt x="11909" y="6961"/>
                    </a:lnTo>
                    <a:lnTo>
                      <a:pt x="16494" y="7048"/>
                    </a:lnTo>
                    <a:cubicBezTo>
                      <a:pt x="16600" y="7047"/>
                      <a:pt x="16706" y="7035"/>
                      <a:pt x="16810" y="7012"/>
                    </a:cubicBezTo>
                    <a:cubicBezTo>
                      <a:pt x="16912" y="6989"/>
                      <a:pt x="17013" y="6954"/>
                      <a:pt x="17110" y="6886"/>
                    </a:cubicBezTo>
                    <a:cubicBezTo>
                      <a:pt x="17302" y="6752"/>
                      <a:pt x="17477" y="6489"/>
                      <a:pt x="17622" y="6127"/>
                    </a:cubicBezTo>
                    <a:cubicBezTo>
                      <a:pt x="17872" y="5500"/>
                      <a:pt x="18006" y="4635"/>
                      <a:pt x="17989" y="3746"/>
                    </a:cubicBezTo>
                    <a:cubicBezTo>
                      <a:pt x="17991" y="3614"/>
                      <a:pt x="17993" y="3483"/>
                      <a:pt x="17995" y="3351"/>
                    </a:cubicBezTo>
                    <a:cubicBezTo>
                      <a:pt x="17991" y="3069"/>
                      <a:pt x="18029" y="2792"/>
                      <a:pt x="18102" y="2577"/>
                    </a:cubicBezTo>
                    <a:cubicBezTo>
                      <a:pt x="18190" y="2316"/>
                      <a:pt x="18321" y="2170"/>
                      <a:pt x="18458" y="2181"/>
                    </a:cubicBezTo>
                    <a:lnTo>
                      <a:pt x="20199" y="2162"/>
                    </a:lnTo>
                    <a:cubicBezTo>
                      <a:pt x="20273" y="2154"/>
                      <a:pt x="20346" y="2184"/>
                      <a:pt x="20414" y="2246"/>
                    </a:cubicBezTo>
                    <a:cubicBezTo>
                      <a:pt x="20478" y="2304"/>
                      <a:pt x="20538" y="2390"/>
                      <a:pt x="20587" y="2511"/>
                    </a:cubicBezTo>
                    <a:cubicBezTo>
                      <a:pt x="20645" y="2654"/>
                      <a:pt x="20683" y="2834"/>
                      <a:pt x="20699" y="3028"/>
                    </a:cubicBezTo>
                    <a:cubicBezTo>
                      <a:pt x="20707" y="3126"/>
                      <a:pt x="20709" y="3227"/>
                      <a:pt x="20711" y="3327"/>
                    </a:cubicBezTo>
                    <a:cubicBezTo>
                      <a:pt x="20713" y="3427"/>
                      <a:pt x="20715" y="3527"/>
                      <a:pt x="20717" y="3628"/>
                    </a:cubicBezTo>
                    <a:cubicBezTo>
                      <a:pt x="20715" y="5823"/>
                      <a:pt x="20714" y="8017"/>
                      <a:pt x="20712" y="10212"/>
                    </a:cubicBezTo>
                    <a:cubicBezTo>
                      <a:pt x="20717" y="10482"/>
                      <a:pt x="20682" y="10748"/>
                      <a:pt x="20615" y="10958"/>
                    </a:cubicBezTo>
                    <a:cubicBezTo>
                      <a:pt x="20554" y="11147"/>
                      <a:pt x="20472" y="11277"/>
                      <a:pt x="20382" y="11333"/>
                    </a:cubicBezTo>
                    <a:cubicBezTo>
                      <a:pt x="20342" y="11357"/>
                      <a:pt x="20301" y="11367"/>
                      <a:pt x="20260" y="11373"/>
                    </a:cubicBezTo>
                    <a:cubicBezTo>
                      <a:pt x="20206" y="11381"/>
                      <a:pt x="20152" y="11383"/>
                      <a:pt x="20098" y="11379"/>
                    </a:cubicBezTo>
                    <a:lnTo>
                      <a:pt x="10816" y="11366"/>
                    </a:lnTo>
                    <a:cubicBezTo>
                      <a:pt x="10716" y="11363"/>
                      <a:pt x="10617" y="11367"/>
                      <a:pt x="10520" y="11378"/>
                    </a:cubicBezTo>
                    <a:cubicBezTo>
                      <a:pt x="10409" y="11391"/>
                      <a:pt x="10300" y="11413"/>
                      <a:pt x="10193" y="11473"/>
                    </a:cubicBezTo>
                    <a:cubicBezTo>
                      <a:pt x="9977" y="11595"/>
                      <a:pt x="9777" y="11872"/>
                      <a:pt x="9613" y="12270"/>
                    </a:cubicBezTo>
                    <a:cubicBezTo>
                      <a:pt x="9361" y="12883"/>
                      <a:pt x="9220" y="13729"/>
                      <a:pt x="9222" y="14612"/>
                    </a:cubicBezTo>
                    <a:cubicBezTo>
                      <a:pt x="9220" y="15858"/>
                      <a:pt x="9218" y="17103"/>
                      <a:pt x="9216" y="18349"/>
                    </a:cubicBezTo>
                    <a:cubicBezTo>
                      <a:pt x="9213" y="18646"/>
                      <a:pt x="9164" y="18928"/>
                      <a:pt x="9080" y="19135"/>
                    </a:cubicBezTo>
                    <a:cubicBezTo>
                      <a:pt x="9035" y="19244"/>
                      <a:pt x="8983" y="19327"/>
                      <a:pt x="8926" y="19379"/>
                    </a:cubicBezTo>
                    <a:cubicBezTo>
                      <a:pt x="8898" y="19404"/>
                      <a:pt x="8870" y="19422"/>
                      <a:pt x="8841" y="19435"/>
                    </a:cubicBezTo>
                    <a:cubicBezTo>
                      <a:pt x="8808" y="19449"/>
                      <a:pt x="8775" y="19456"/>
                      <a:pt x="8742" y="19456"/>
                    </a:cubicBezTo>
                    <a:lnTo>
                      <a:pt x="415" y="19458"/>
                    </a:lnTo>
                    <a:cubicBezTo>
                      <a:pt x="182" y="19474"/>
                      <a:pt x="-3" y="19960"/>
                      <a:pt x="0" y="20548"/>
                    </a:cubicBezTo>
                    <a:cubicBezTo>
                      <a:pt x="4" y="21116"/>
                      <a:pt x="183" y="21579"/>
                      <a:pt x="408" y="21600"/>
                    </a:cubicBezTo>
                    <a:lnTo>
                      <a:pt x="8646" y="21594"/>
                    </a:lnTo>
                    <a:cubicBezTo>
                      <a:pt x="8777" y="21599"/>
                      <a:pt x="8906" y="21577"/>
                      <a:pt x="9033" y="21529"/>
                    </a:cubicBezTo>
                    <a:cubicBezTo>
                      <a:pt x="9126" y="21494"/>
                      <a:pt x="9218" y="21446"/>
                      <a:pt x="9306" y="21367"/>
                    </a:cubicBezTo>
                    <a:cubicBezTo>
                      <a:pt x="9479" y="21213"/>
                      <a:pt x="9634" y="20947"/>
                      <a:pt x="9762" y="20603"/>
                    </a:cubicBezTo>
                    <a:cubicBezTo>
                      <a:pt x="9981" y="20011"/>
                      <a:pt x="10104" y="19232"/>
                      <a:pt x="10105" y="18421"/>
                    </a:cubicBezTo>
                    <a:lnTo>
                      <a:pt x="10105" y="14866"/>
                    </a:lnTo>
                    <a:cubicBezTo>
                      <a:pt x="10084" y="14509"/>
                      <a:pt x="10132" y="14148"/>
                      <a:pt x="10235" y="13895"/>
                    </a:cubicBezTo>
                    <a:cubicBezTo>
                      <a:pt x="10330" y="13660"/>
                      <a:pt x="10463" y="13544"/>
                      <a:pt x="10596" y="13580"/>
                    </a:cubicBezTo>
                    <a:lnTo>
                      <a:pt x="20149" y="13552"/>
                    </a:lnTo>
                    <a:cubicBezTo>
                      <a:pt x="20210" y="13548"/>
                      <a:pt x="20270" y="13541"/>
                      <a:pt x="20329" y="13530"/>
                    </a:cubicBezTo>
                    <a:cubicBezTo>
                      <a:pt x="20388" y="13520"/>
                      <a:pt x="20446" y="13506"/>
                      <a:pt x="20504" y="13486"/>
                    </a:cubicBezTo>
                    <a:cubicBezTo>
                      <a:pt x="20610" y="13450"/>
                      <a:pt x="20714" y="13390"/>
                      <a:pt x="20814" y="13298"/>
                    </a:cubicBezTo>
                    <a:cubicBezTo>
                      <a:pt x="21008" y="13116"/>
                      <a:pt x="21185" y="12810"/>
                      <a:pt x="21318" y="12385"/>
                    </a:cubicBezTo>
                    <a:cubicBezTo>
                      <a:pt x="21444" y="11978"/>
                      <a:pt x="21520" y="11496"/>
                      <a:pt x="21557" y="10999"/>
                    </a:cubicBezTo>
                    <a:cubicBezTo>
                      <a:pt x="21576" y="10744"/>
                      <a:pt x="21585" y="10485"/>
                      <a:pt x="21591" y="10224"/>
                    </a:cubicBezTo>
                    <a:cubicBezTo>
                      <a:pt x="21596" y="9963"/>
                      <a:pt x="21597" y="9699"/>
                      <a:pt x="21594" y="9433"/>
                    </a:cubicBezTo>
                    <a:lnTo>
                      <a:pt x="21594" y="3773"/>
                    </a:lnTo>
                    <a:cubicBezTo>
                      <a:pt x="21597" y="3503"/>
                      <a:pt x="21594" y="3236"/>
                      <a:pt x="21585" y="2971"/>
                    </a:cubicBezTo>
                    <a:cubicBezTo>
                      <a:pt x="21576" y="2710"/>
                      <a:pt x="21561" y="2450"/>
                      <a:pt x="21533" y="2200"/>
                    </a:cubicBezTo>
                    <a:cubicBezTo>
                      <a:pt x="21476" y="1705"/>
                      <a:pt x="21365" y="1252"/>
                      <a:pt x="21213" y="886"/>
                    </a:cubicBezTo>
                    <a:cubicBezTo>
                      <a:pt x="21070" y="542"/>
                      <a:pt x="20898" y="294"/>
                      <a:pt x="20712" y="164"/>
                    </a:cubicBezTo>
                    <a:cubicBezTo>
                      <a:pt x="20618" y="99"/>
                      <a:pt x="20521" y="65"/>
                      <a:pt x="20423" y="41"/>
                    </a:cubicBezTo>
                    <a:cubicBezTo>
                      <a:pt x="20314" y="14"/>
                      <a:pt x="20203" y="0"/>
                      <a:pt x="20090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 dirty="0"/>
              </a:p>
            </p:txBody>
          </p:sp>
          <p:sp>
            <p:nvSpPr>
              <p:cNvPr id="984" name="Daily…"/>
              <p:cNvSpPr txBox="1"/>
              <p:nvPr/>
            </p:nvSpPr>
            <p:spPr>
              <a:xfrm>
                <a:off x="15690715" y="478129"/>
                <a:ext cx="4745109" cy="202619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/>
              <a:p>
                <a:pPr algn="ctr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250" dirty="0">
                    <a:solidFill>
                      <a:schemeClr val="accent3"/>
                    </a:solidFill>
                  </a:rPr>
                  <a:t>Levée derniers points de blocage concernant impayés </a:t>
                </a:r>
              </a:p>
              <a:p>
                <a:pPr algn="ctr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250" dirty="0">
                    <a:solidFill>
                      <a:schemeClr val="accent3"/>
                    </a:solidFill>
                  </a:rPr>
                  <a:t>Slack mis en place pour échange avant sprint </a:t>
                </a:r>
              </a:p>
              <a:p>
                <a:pPr algn="ctr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250" dirty="0">
                    <a:solidFill>
                      <a:schemeClr val="accent3"/>
                    </a:solidFill>
                  </a:rPr>
                  <a:t>Travail en individuel </a:t>
                </a:r>
                <a:endParaRPr sz="1250" dirty="0">
                  <a:solidFill>
                    <a:schemeClr val="accent3"/>
                  </a:solidFill>
                </a:endParaRPr>
              </a:p>
            </p:txBody>
          </p:sp>
          <p:sp>
            <p:nvSpPr>
              <p:cNvPr id="985" name="24H"/>
              <p:cNvSpPr txBox="1"/>
              <p:nvPr/>
            </p:nvSpPr>
            <p:spPr>
              <a:xfrm>
                <a:off x="15031767" y="3044643"/>
                <a:ext cx="973918" cy="4873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>
                <a:lvl1pPr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lvl1pPr>
              </a:lstStyle>
              <a:p>
                <a:pPr algn="ctr"/>
                <a:r>
                  <a:rPr sz="1250" dirty="0">
                    <a:solidFill>
                      <a:schemeClr val="accent3"/>
                    </a:solidFill>
                  </a:rPr>
                  <a:t>24H</a:t>
                </a:r>
              </a:p>
            </p:txBody>
          </p:sp>
          <p:sp>
            <p:nvSpPr>
              <p:cNvPr id="987" name="New Functionality"/>
              <p:cNvSpPr txBox="1"/>
              <p:nvPr/>
            </p:nvSpPr>
            <p:spPr>
              <a:xfrm>
                <a:off x="18321458" y="3570784"/>
                <a:ext cx="3797522" cy="7797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>
                <a:lvl1pPr algn="l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lvl1pPr>
              </a:lstStyle>
              <a:p>
                <a:r>
                  <a:rPr lang="fr-FR" sz="1100" dirty="0">
                    <a:solidFill>
                      <a:schemeClr val="tx1"/>
                    </a:solidFill>
                  </a:rPr>
                  <a:t>Si nécessaire, levée de derniers blocages concernant impayés</a:t>
                </a:r>
                <a:endParaRPr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88" name="Sprint Review"/>
              <p:cNvSpPr txBox="1"/>
              <p:nvPr/>
            </p:nvSpPr>
            <p:spPr>
              <a:xfrm>
                <a:off x="16573693" y="9251439"/>
                <a:ext cx="3567640" cy="12567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>
                <a:lvl1pPr algn="l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lvl1pPr>
              </a:lstStyle>
              <a:p>
                <a:pPr algn="ctr"/>
                <a:r>
                  <a:rPr sz="1250" dirty="0">
                    <a:solidFill>
                      <a:schemeClr val="tx1"/>
                    </a:solidFill>
                  </a:rPr>
                  <a:t>Sprint </a:t>
                </a:r>
                <a:r>
                  <a:rPr lang="fr-FR" sz="1250" dirty="0">
                    <a:solidFill>
                      <a:schemeClr val="tx1"/>
                    </a:solidFill>
                  </a:rPr>
                  <a:t>05/10 :</a:t>
                </a:r>
              </a:p>
              <a:p>
                <a:pPr algn="ctr"/>
                <a:r>
                  <a:rPr lang="fr-FR" sz="1250" dirty="0">
                    <a:solidFill>
                      <a:schemeClr val="tx1"/>
                    </a:solidFill>
                  </a:rPr>
                  <a:t>Travail sur présentation finale</a:t>
                </a:r>
              </a:p>
            </p:txBody>
          </p:sp>
          <p:sp>
            <p:nvSpPr>
              <p:cNvPr id="989" name="Sprint Retrospective"/>
              <p:cNvSpPr txBox="1"/>
              <p:nvPr/>
            </p:nvSpPr>
            <p:spPr>
              <a:xfrm>
                <a:off x="12145944" y="9307907"/>
                <a:ext cx="4147452" cy="202619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>
                <a:lvl1pPr algn="l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lvl1pPr>
              </a:lstStyle>
              <a:p>
                <a:pPr algn="ctr"/>
                <a:r>
                  <a:rPr sz="1250" dirty="0">
                    <a:solidFill>
                      <a:schemeClr val="tx1"/>
                    </a:solidFill>
                  </a:rPr>
                  <a:t>Sprint Retrospective</a:t>
                </a:r>
                <a:r>
                  <a:rPr lang="fr-FR" sz="1250" dirty="0">
                    <a:solidFill>
                      <a:schemeClr val="tx1"/>
                    </a:solidFill>
                  </a:rPr>
                  <a:t> – 06/10 :</a:t>
                </a:r>
              </a:p>
              <a:p>
                <a:pPr algn="ctr"/>
                <a:r>
                  <a:rPr lang="fr-FR" sz="1250" dirty="0">
                    <a:solidFill>
                      <a:schemeClr val="tx1"/>
                    </a:solidFill>
                  </a:rPr>
                  <a:t>Derniers ajustements</a:t>
                </a:r>
              </a:p>
              <a:p>
                <a:pPr algn="ctr"/>
                <a:endParaRPr lang="fr-FR" sz="125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fr-FR" sz="1250" dirty="0">
                    <a:solidFill>
                      <a:schemeClr val="tx1"/>
                    </a:solidFill>
                  </a:rPr>
                  <a:t>Recherche d’éléments complémentaires</a:t>
                </a:r>
              </a:p>
            </p:txBody>
          </p:sp>
          <p:sp>
            <p:nvSpPr>
              <p:cNvPr id="990" name="Selected…"/>
              <p:cNvSpPr txBox="1"/>
              <p:nvPr/>
            </p:nvSpPr>
            <p:spPr>
              <a:xfrm>
                <a:off x="8445750" y="6915777"/>
                <a:ext cx="2782148" cy="1795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/>
              <a:p>
                <a:pPr algn="ctr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100" dirty="0"/>
                  <a:t>Requête en binôme :</a:t>
                </a:r>
              </a:p>
              <a:p>
                <a:pPr algn="ctr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100" dirty="0"/>
                  <a:t>Florent / Florian </a:t>
                </a:r>
              </a:p>
              <a:p>
                <a:pPr algn="ctr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100" dirty="0"/>
                  <a:t>Emilie / François</a:t>
                </a:r>
              </a:p>
              <a:p>
                <a:pPr algn="ctr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100" dirty="0"/>
                  <a:t>Travail sur Power BI &amp; Tableau</a:t>
                </a:r>
                <a:endParaRPr sz="1100" dirty="0"/>
              </a:p>
            </p:txBody>
          </p:sp>
          <p:sp>
            <p:nvSpPr>
              <p:cNvPr id="991" name="Product…"/>
              <p:cNvSpPr txBox="1"/>
              <p:nvPr/>
            </p:nvSpPr>
            <p:spPr>
              <a:xfrm>
                <a:off x="1153682" y="7315399"/>
                <a:ext cx="2416230" cy="11182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/>
              <a:p>
                <a:pPr algn="ctr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100" b="1" dirty="0"/>
                  <a:t>Product </a:t>
                </a:r>
                <a:r>
                  <a:rPr lang="fr-FR" sz="1100" b="1" dirty="0" err="1"/>
                  <a:t>Backlog</a:t>
                </a:r>
                <a:r>
                  <a:rPr lang="fr-FR" sz="1100" b="1" dirty="0"/>
                  <a:t> : Connexion adaptation</a:t>
                </a:r>
                <a:endParaRPr sz="1100" b="1" dirty="0"/>
              </a:p>
            </p:txBody>
          </p:sp>
          <p:sp>
            <p:nvSpPr>
              <p:cNvPr id="992" name="User…"/>
              <p:cNvSpPr txBox="1"/>
              <p:nvPr/>
            </p:nvSpPr>
            <p:spPr>
              <a:xfrm>
                <a:off x="943210" y="4979975"/>
                <a:ext cx="2748818" cy="1795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/>
              <a:p>
                <a:pPr marL="171450" indent="-171450" algn="ctr">
                  <a:buFont typeface="Arial" panose="020B0604020202020204" pitchFamily="34" charset="0"/>
                  <a:buChar char="•"/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100" b="1" dirty="0"/>
                  <a:t>Prise en main de la base de données (connexion)</a:t>
                </a:r>
              </a:p>
              <a:p>
                <a:pPr marL="171450" indent="-171450" algn="ctr">
                  <a:buFont typeface="Arial" panose="020B0604020202020204" pitchFamily="34" charset="0"/>
                  <a:buChar char="•"/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pPr>
                <a:r>
                  <a:rPr lang="fr-FR" sz="1100" b="1" dirty="0"/>
                  <a:t>Répartition des requêtes /binôme</a:t>
                </a:r>
                <a:endParaRPr sz="1100" b="1" dirty="0"/>
              </a:p>
            </p:txBody>
          </p:sp>
          <p:sp>
            <p:nvSpPr>
              <p:cNvPr id="993" name="Vision"/>
              <p:cNvSpPr txBox="1"/>
              <p:nvPr/>
            </p:nvSpPr>
            <p:spPr>
              <a:xfrm>
                <a:off x="1704448" y="3348593"/>
                <a:ext cx="1805232" cy="12567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>
                <a:lvl1pPr algn="r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lvl1pPr>
              </a:lstStyle>
              <a:p>
                <a:pPr algn="ctr"/>
                <a:r>
                  <a:rPr lang="fr-FR" sz="1250" dirty="0">
                    <a:solidFill>
                      <a:schemeClr val="tx1"/>
                    </a:solidFill>
                  </a:rPr>
                  <a:t>Installation Power BI </a:t>
                </a:r>
              </a:p>
              <a:p>
                <a:pPr algn="ctr"/>
                <a:r>
                  <a:rPr lang="fr-FR" sz="1250" dirty="0">
                    <a:solidFill>
                      <a:schemeClr val="tx1"/>
                    </a:solidFill>
                  </a:rPr>
                  <a:t>Tableau</a:t>
                </a:r>
                <a:endParaRPr sz="12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94" name="Sprint Backlog"/>
              <p:cNvSpPr txBox="1"/>
              <p:nvPr/>
            </p:nvSpPr>
            <p:spPr>
              <a:xfrm>
                <a:off x="8188450" y="1850201"/>
                <a:ext cx="4380987" cy="12567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>
                <a:lvl1pPr algn="l">
                  <a:defRPr sz="2500" b="0">
                    <a:solidFill>
                      <a:srgbClr val="2D3640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lvl1pPr>
              </a:lstStyle>
              <a:p>
                <a:pPr algn="ctr"/>
                <a:r>
                  <a:rPr sz="1250" dirty="0">
                    <a:solidFill>
                      <a:schemeClr val="tx1"/>
                    </a:solidFill>
                  </a:rPr>
                  <a:t>Sprint Backlog</a:t>
                </a:r>
                <a:r>
                  <a:rPr lang="fr-FR" sz="1250" dirty="0">
                    <a:solidFill>
                      <a:schemeClr val="tx1"/>
                    </a:solidFill>
                  </a:rPr>
                  <a:t> – 30/09 : </a:t>
                </a:r>
              </a:p>
              <a:p>
                <a:pPr algn="ctr"/>
                <a:r>
                  <a:rPr lang="fr-FR" sz="1250" dirty="0">
                    <a:solidFill>
                      <a:schemeClr val="tx1"/>
                    </a:solidFill>
                  </a:rPr>
                  <a:t>Présentation  proposition Dataviz</a:t>
                </a:r>
              </a:p>
              <a:p>
                <a:pPr algn="ctr"/>
                <a:r>
                  <a:rPr lang="fr-FR" sz="1250" dirty="0">
                    <a:solidFill>
                      <a:schemeClr val="tx1"/>
                    </a:solidFill>
                  </a:rPr>
                  <a:t>Point d’étape avec notre client</a:t>
                </a:r>
                <a:endParaRPr sz="12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95" name="Sprint Planning"/>
              <p:cNvSpPr txBox="1"/>
              <p:nvPr/>
            </p:nvSpPr>
            <p:spPr>
              <a:xfrm rot="16200000">
                <a:off x="6937582" y="5604529"/>
                <a:ext cx="2501736" cy="48731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>
                <a:lvl1pPr>
                  <a:defRPr sz="2500" b="0">
                    <a:solidFill>
                      <a:srgbClr val="FFFFFF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lvl1pPr>
              </a:lstStyle>
              <a:p>
                <a:r>
                  <a:rPr sz="1250" dirty="0"/>
                  <a:t>Sprint Planning</a:t>
                </a:r>
              </a:p>
            </p:txBody>
          </p:sp>
          <p:sp>
            <p:nvSpPr>
              <p:cNvPr id="996" name="Sprint Planning"/>
              <p:cNvSpPr txBox="1"/>
              <p:nvPr/>
            </p:nvSpPr>
            <p:spPr>
              <a:xfrm>
                <a:off x="4964975" y="9307731"/>
                <a:ext cx="2501733" cy="53348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>
                <a:lvl1pPr>
                  <a:defRPr sz="2500" b="0">
                    <a:solidFill>
                      <a:srgbClr val="FFFFFF"/>
                    </a:solidFill>
                    <a:latin typeface="Barlow SemiBold"/>
                    <a:ea typeface="Barlow SemiBold"/>
                    <a:cs typeface="Barlow SemiBold"/>
                    <a:sym typeface="Barlow SemiBold"/>
                  </a:defRPr>
                </a:lvl1pPr>
              </a:lstStyle>
              <a:p>
                <a:pPr algn="ctr"/>
                <a:r>
                  <a:rPr sz="1400" dirty="0">
                    <a:hlinkClick r:id="rId2" action="ppaction://hlinksldjump"/>
                  </a:rPr>
                  <a:t>Sprint </a:t>
                </a:r>
                <a:r>
                  <a:rPr lang="fr-FR" sz="1400" dirty="0">
                    <a:hlinkClick r:id="rId2" action="ppaction://hlinksldjump"/>
                  </a:rPr>
                  <a:t>1 – 26/09</a:t>
                </a:r>
                <a:endParaRPr sz="1400" dirty="0"/>
              </a:p>
            </p:txBody>
          </p:sp>
          <p:sp>
            <p:nvSpPr>
              <p:cNvPr id="997" name="Circle"/>
              <p:cNvSpPr/>
              <p:nvPr/>
            </p:nvSpPr>
            <p:spPr>
              <a:xfrm>
                <a:off x="19834806" y="4687613"/>
                <a:ext cx="482601" cy="48260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998" name="Graphic 113"/>
              <p:cNvSpPr/>
              <p:nvPr/>
            </p:nvSpPr>
            <p:spPr>
              <a:xfrm>
                <a:off x="19976372" y="4829180"/>
                <a:ext cx="199468" cy="1994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600" extrusionOk="0">
                    <a:moveTo>
                      <a:pt x="21283" y="1234"/>
                    </a:moveTo>
                    <a:cubicBezTo>
                      <a:pt x="21088" y="1112"/>
                      <a:pt x="20842" y="1105"/>
                      <a:pt x="20641" y="1216"/>
                    </a:cubicBezTo>
                    <a:cubicBezTo>
                      <a:pt x="17489" y="2941"/>
                      <a:pt x="14174" y="4488"/>
                      <a:pt x="11299" y="2850"/>
                    </a:cubicBezTo>
                    <a:cubicBezTo>
                      <a:pt x="11041" y="2702"/>
                      <a:pt x="10790" y="2523"/>
                      <a:pt x="10526" y="2334"/>
                    </a:cubicBezTo>
                    <a:cubicBezTo>
                      <a:pt x="10145" y="2047"/>
                      <a:pt x="9739" y="1793"/>
                      <a:pt x="9314" y="1575"/>
                    </a:cubicBezTo>
                    <a:cubicBezTo>
                      <a:pt x="7850" y="928"/>
                      <a:pt x="6206" y="806"/>
                      <a:pt x="4662" y="1231"/>
                    </a:cubicBezTo>
                    <a:cubicBezTo>
                      <a:pt x="3734" y="1463"/>
                      <a:pt x="2845" y="1832"/>
                      <a:pt x="2025" y="2325"/>
                    </a:cubicBezTo>
                    <a:lnTo>
                      <a:pt x="2025" y="675"/>
                    </a:lnTo>
                    <a:cubicBezTo>
                      <a:pt x="2025" y="302"/>
                      <a:pt x="1723" y="0"/>
                      <a:pt x="1350" y="0"/>
                    </a:cubicBezTo>
                    <a:lnTo>
                      <a:pt x="675" y="0"/>
                    </a:lnTo>
                    <a:cubicBezTo>
                      <a:pt x="302" y="0"/>
                      <a:pt x="0" y="302"/>
                      <a:pt x="0" y="675"/>
                    </a:cubicBezTo>
                    <a:lnTo>
                      <a:pt x="0" y="20925"/>
                    </a:lnTo>
                    <a:cubicBezTo>
                      <a:pt x="0" y="21298"/>
                      <a:pt x="302" y="21600"/>
                      <a:pt x="675" y="21600"/>
                    </a:cubicBezTo>
                    <a:lnTo>
                      <a:pt x="1350" y="21600"/>
                    </a:lnTo>
                    <a:cubicBezTo>
                      <a:pt x="1723" y="21600"/>
                      <a:pt x="2025" y="21298"/>
                      <a:pt x="2025" y="20925"/>
                    </a:cubicBezTo>
                    <a:lnTo>
                      <a:pt x="2025" y="14727"/>
                    </a:lnTo>
                    <a:cubicBezTo>
                      <a:pt x="2906" y="14080"/>
                      <a:pt x="3905" y="13610"/>
                      <a:pt x="4966" y="13344"/>
                    </a:cubicBezTo>
                    <a:cubicBezTo>
                      <a:pt x="6224" y="12991"/>
                      <a:pt x="7566" y="13081"/>
                      <a:pt x="8766" y="13599"/>
                    </a:cubicBezTo>
                    <a:cubicBezTo>
                      <a:pt x="9124" y="13784"/>
                      <a:pt x="9465" y="14000"/>
                      <a:pt x="9787" y="14243"/>
                    </a:cubicBezTo>
                    <a:cubicBezTo>
                      <a:pt x="10067" y="14445"/>
                      <a:pt x="10356" y="14648"/>
                      <a:pt x="10671" y="14829"/>
                    </a:cubicBezTo>
                    <a:cubicBezTo>
                      <a:pt x="11679" y="15401"/>
                      <a:pt x="12820" y="15696"/>
                      <a:pt x="13978" y="15684"/>
                    </a:cubicBezTo>
                    <a:cubicBezTo>
                      <a:pt x="16729" y="15684"/>
                      <a:pt x="19429" y="14205"/>
                      <a:pt x="21253" y="13206"/>
                    </a:cubicBezTo>
                    <a:cubicBezTo>
                      <a:pt x="21468" y="13086"/>
                      <a:pt x="21600" y="12858"/>
                      <a:pt x="21599" y="12612"/>
                    </a:cubicBezTo>
                    <a:lnTo>
                      <a:pt x="21599" y="1812"/>
                    </a:lnTo>
                    <a:cubicBezTo>
                      <a:pt x="21600" y="1578"/>
                      <a:pt x="21481" y="1359"/>
                      <a:pt x="21283" y="123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999" name="Circle"/>
              <p:cNvSpPr/>
              <p:nvPr/>
            </p:nvSpPr>
            <p:spPr>
              <a:xfrm>
                <a:off x="21436401" y="7017889"/>
                <a:ext cx="482601" cy="48260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0" name="Graphic 131"/>
              <p:cNvSpPr/>
              <p:nvPr/>
            </p:nvSpPr>
            <p:spPr>
              <a:xfrm>
                <a:off x="21584975" y="7149719"/>
                <a:ext cx="185454" cy="2697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5" h="21600" extrusionOk="0">
                    <a:moveTo>
                      <a:pt x="14717" y="6904"/>
                    </a:moveTo>
                    <a:lnTo>
                      <a:pt x="14717" y="2700"/>
                    </a:lnTo>
                    <a:lnTo>
                      <a:pt x="16679" y="2700"/>
                    </a:lnTo>
                    <a:cubicBezTo>
                      <a:pt x="17221" y="2700"/>
                      <a:pt x="17660" y="2398"/>
                      <a:pt x="17660" y="2025"/>
                    </a:cubicBezTo>
                    <a:lnTo>
                      <a:pt x="17660" y="675"/>
                    </a:lnTo>
                    <a:cubicBezTo>
                      <a:pt x="17660" y="302"/>
                      <a:pt x="17221" y="0"/>
                      <a:pt x="16679" y="0"/>
                    </a:cubicBezTo>
                    <a:lnTo>
                      <a:pt x="4906" y="0"/>
                    </a:lnTo>
                    <a:cubicBezTo>
                      <a:pt x="4364" y="0"/>
                      <a:pt x="3925" y="302"/>
                      <a:pt x="3925" y="675"/>
                    </a:cubicBezTo>
                    <a:lnTo>
                      <a:pt x="3925" y="2025"/>
                    </a:lnTo>
                    <a:cubicBezTo>
                      <a:pt x="3925" y="2398"/>
                      <a:pt x="4364" y="2700"/>
                      <a:pt x="4906" y="2700"/>
                    </a:cubicBezTo>
                    <a:lnTo>
                      <a:pt x="6868" y="2700"/>
                    </a:lnTo>
                    <a:lnTo>
                      <a:pt x="6868" y="6904"/>
                    </a:lnTo>
                    <a:cubicBezTo>
                      <a:pt x="3011" y="7691"/>
                      <a:pt x="272" y="10045"/>
                      <a:pt x="0" y="12806"/>
                    </a:cubicBezTo>
                    <a:cubicBezTo>
                      <a:pt x="-15" y="13179"/>
                      <a:pt x="412" y="13489"/>
                      <a:pt x="953" y="13500"/>
                    </a:cubicBezTo>
                    <a:cubicBezTo>
                      <a:pt x="963" y="13500"/>
                      <a:pt x="972" y="13500"/>
                      <a:pt x="981" y="13500"/>
                    </a:cubicBezTo>
                    <a:lnTo>
                      <a:pt x="8830" y="13500"/>
                    </a:lnTo>
                    <a:lnTo>
                      <a:pt x="8830" y="18900"/>
                    </a:lnTo>
                    <a:lnTo>
                      <a:pt x="10792" y="21600"/>
                    </a:lnTo>
                    <a:lnTo>
                      <a:pt x="12755" y="18900"/>
                    </a:lnTo>
                    <a:lnTo>
                      <a:pt x="12755" y="13500"/>
                    </a:lnTo>
                    <a:lnTo>
                      <a:pt x="20603" y="13500"/>
                    </a:lnTo>
                    <a:cubicBezTo>
                      <a:pt x="21145" y="13500"/>
                      <a:pt x="21585" y="13198"/>
                      <a:pt x="21585" y="12825"/>
                    </a:cubicBezTo>
                    <a:cubicBezTo>
                      <a:pt x="21585" y="12819"/>
                      <a:pt x="21585" y="12813"/>
                      <a:pt x="21585" y="12806"/>
                    </a:cubicBezTo>
                    <a:cubicBezTo>
                      <a:pt x="21312" y="10045"/>
                      <a:pt x="18574" y="7691"/>
                      <a:pt x="14717" y="690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1" name="Circle"/>
              <p:cNvSpPr/>
              <p:nvPr/>
            </p:nvSpPr>
            <p:spPr>
              <a:xfrm>
                <a:off x="18236444" y="8579115"/>
                <a:ext cx="482601" cy="48260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2" name="Circle"/>
              <p:cNvSpPr/>
              <p:nvPr/>
            </p:nvSpPr>
            <p:spPr>
              <a:xfrm>
                <a:off x="13237970" y="8579115"/>
                <a:ext cx="482601" cy="48260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3" name="Graphic 127"/>
              <p:cNvSpPr/>
              <p:nvPr/>
            </p:nvSpPr>
            <p:spPr>
              <a:xfrm>
                <a:off x="18388845" y="8689181"/>
                <a:ext cx="177796" cy="2370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317" extrusionOk="0">
                    <a:moveTo>
                      <a:pt x="20700" y="3331"/>
                    </a:moveTo>
                    <a:lnTo>
                      <a:pt x="18900" y="3331"/>
                    </a:lnTo>
                    <a:lnTo>
                      <a:pt x="18900" y="2665"/>
                    </a:lnTo>
                    <a:cubicBezTo>
                      <a:pt x="18900" y="2297"/>
                      <a:pt x="18497" y="1999"/>
                      <a:pt x="18000" y="1999"/>
                    </a:cubicBezTo>
                    <a:lnTo>
                      <a:pt x="14286" y="1999"/>
                    </a:lnTo>
                    <a:cubicBezTo>
                      <a:pt x="13789" y="574"/>
                      <a:pt x="11825" y="-283"/>
                      <a:pt x="9900" y="85"/>
                    </a:cubicBezTo>
                    <a:cubicBezTo>
                      <a:pt x="8632" y="327"/>
                      <a:pt x="7642" y="1060"/>
                      <a:pt x="7314" y="1999"/>
                    </a:cubicBezTo>
                    <a:lnTo>
                      <a:pt x="3600" y="1999"/>
                    </a:lnTo>
                    <a:cubicBezTo>
                      <a:pt x="3103" y="1999"/>
                      <a:pt x="2700" y="2297"/>
                      <a:pt x="2700" y="2665"/>
                    </a:cubicBezTo>
                    <a:lnTo>
                      <a:pt x="2700" y="3331"/>
                    </a:lnTo>
                    <a:lnTo>
                      <a:pt x="900" y="3331"/>
                    </a:lnTo>
                    <a:cubicBezTo>
                      <a:pt x="403" y="3331"/>
                      <a:pt x="0" y="3629"/>
                      <a:pt x="0" y="3997"/>
                    </a:cubicBezTo>
                    <a:lnTo>
                      <a:pt x="0" y="20651"/>
                    </a:lnTo>
                    <a:cubicBezTo>
                      <a:pt x="0" y="21019"/>
                      <a:pt x="403" y="21317"/>
                      <a:pt x="900" y="21317"/>
                    </a:cubicBezTo>
                    <a:lnTo>
                      <a:pt x="20700" y="21317"/>
                    </a:lnTo>
                    <a:cubicBezTo>
                      <a:pt x="21197" y="21317"/>
                      <a:pt x="21600" y="21019"/>
                      <a:pt x="21600" y="20651"/>
                    </a:cubicBezTo>
                    <a:lnTo>
                      <a:pt x="21600" y="3997"/>
                    </a:lnTo>
                    <a:cubicBezTo>
                      <a:pt x="21600" y="3629"/>
                      <a:pt x="21197" y="3331"/>
                      <a:pt x="20700" y="3331"/>
                    </a:cubicBezTo>
                    <a:close/>
                    <a:moveTo>
                      <a:pt x="4500" y="3331"/>
                    </a:moveTo>
                    <a:lnTo>
                      <a:pt x="8100" y="3331"/>
                    </a:lnTo>
                    <a:cubicBezTo>
                      <a:pt x="8597" y="3331"/>
                      <a:pt x="9000" y="3033"/>
                      <a:pt x="9000" y="2665"/>
                    </a:cubicBezTo>
                    <a:cubicBezTo>
                      <a:pt x="9000" y="1929"/>
                      <a:pt x="9806" y="1333"/>
                      <a:pt x="10800" y="1333"/>
                    </a:cubicBezTo>
                    <a:cubicBezTo>
                      <a:pt x="11794" y="1333"/>
                      <a:pt x="12600" y="1929"/>
                      <a:pt x="12600" y="2665"/>
                    </a:cubicBezTo>
                    <a:cubicBezTo>
                      <a:pt x="12600" y="3033"/>
                      <a:pt x="13003" y="3331"/>
                      <a:pt x="13500" y="3331"/>
                    </a:cubicBezTo>
                    <a:lnTo>
                      <a:pt x="17100" y="3331"/>
                    </a:lnTo>
                    <a:lnTo>
                      <a:pt x="17100" y="6662"/>
                    </a:lnTo>
                    <a:lnTo>
                      <a:pt x="4500" y="6662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4" name="Graphic 282"/>
              <p:cNvSpPr/>
              <p:nvPr/>
            </p:nvSpPr>
            <p:spPr>
              <a:xfrm>
                <a:off x="13365085" y="8698386"/>
                <a:ext cx="228370" cy="2283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161" y="14657"/>
                    </a:moveTo>
                    <a:lnTo>
                      <a:pt x="15485" y="12986"/>
                    </a:lnTo>
                    <a:cubicBezTo>
                      <a:pt x="15041" y="12783"/>
                      <a:pt x="14658" y="12465"/>
                      <a:pt x="14378" y="12065"/>
                    </a:cubicBezTo>
                    <a:cubicBezTo>
                      <a:pt x="14077" y="11638"/>
                      <a:pt x="14055" y="11075"/>
                      <a:pt x="14320" y="10626"/>
                    </a:cubicBezTo>
                    <a:cubicBezTo>
                      <a:pt x="15114" y="9241"/>
                      <a:pt x="15530" y="7671"/>
                      <a:pt x="15525" y="6075"/>
                    </a:cubicBezTo>
                    <a:cubicBezTo>
                      <a:pt x="15525" y="3052"/>
                      <a:pt x="14064" y="0"/>
                      <a:pt x="10800" y="0"/>
                    </a:cubicBezTo>
                    <a:cubicBezTo>
                      <a:pt x="7536" y="0"/>
                      <a:pt x="6075" y="3052"/>
                      <a:pt x="6075" y="6075"/>
                    </a:cubicBezTo>
                    <a:cubicBezTo>
                      <a:pt x="6071" y="7672"/>
                      <a:pt x="6487" y="9241"/>
                      <a:pt x="7282" y="10626"/>
                    </a:cubicBezTo>
                    <a:cubicBezTo>
                      <a:pt x="7547" y="11075"/>
                      <a:pt x="7525" y="11638"/>
                      <a:pt x="7225" y="12065"/>
                    </a:cubicBezTo>
                    <a:cubicBezTo>
                      <a:pt x="6943" y="12465"/>
                      <a:pt x="6560" y="12783"/>
                      <a:pt x="6115" y="12986"/>
                    </a:cubicBezTo>
                    <a:lnTo>
                      <a:pt x="2439" y="14657"/>
                    </a:lnTo>
                    <a:cubicBezTo>
                      <a:pt x="955" y="15334"/>
                      <a:pt x="2" y="16813"/>
                      <a:pt x="0" y="18444"/>
                    </a:cubicBezTo>
                    <a:lnTo>
                      <a:pt x="0" y="19575"/>
                    </a:lnTo>
                    <a:cubicBezTo>
                      <a:pt x="0" y="21248"/>
                      <a:pt x="5873" y="21600"/>
                      <a:pt x="10800" y="21600"/>
                    </a:cubicBezTo>
                    <a:cubicBezTo>
                      <a:pt x="15728" y="21600"/>
                      <a:pt x="21600" y="21248"/>
                      <a:pt x="21600" y="19575"/>
                    </a:cubicBezTo>
                    <a:lnTo>
                      <a:pt x="21600" y="18444"/>
                    </a:lnTo>
                    <a:cubicBezTo>
                      <a:pt x="21598" y="16813"/>
                      <a:pt x="20645" y="15334"/>
                      <a:pt x="19161" y="1465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5" name="Circle"/>
              <p:cNvSpPr/>
              <p:nvPr/>
            </p:nvSpPr>
            <p:spPr>
              <a:xfrm>
                <a:off x="7947529" y="7541187"/>
                <a:ext cx="482601" cy="48260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6" name="Circle"/>
              <p:cNvSpPr/>
              <p:nvPr/>
            </p:nvSpPr>
            <p:spPr>
              <a:xfrm>
                <a:off x="3783076" y="7541187"/>
                <a:ext cx="482601" cy="48260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7" name="Circle"/>
              <p:cNvSpPr/>
              <p:nvPr/>
            </p:nvSpPr>
            <p:spPr>
              <a:xfrm>
                <a:off x="3783076" y="5244579"/>
                <a:ext cx="482601" cy="48260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8" name="Circle"/>
              <p:cNvSpPr/>
              <p:nvPr/>
            </p:nvSpPr>
            <p:spPr>
              <a:xfrm>
                <a:off x="3783076" y="3287939"/>
                <a:ext cx="482601" cy="48260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09" name="Circle"/>
              <p:cNvSpPr/>
              <p:nvPr/>
            </p:nvSpPr>
            <p:spPr>
              <a:xfrm>
                <a:off x="9099170" y="3356549"/>
                <a:ext cx="482601" cy="48260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10" name="Graphic 167"/>
              <p:cNvSpPr/>
              <p:nvPr/>
            </p:nvSpPr>
            <p:spPr>
              <a:xfrm>
                <a:off x="3898493" y="3403309"/>
                <a:ext cx="251767" cy="2518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883" extrusionOk="0">
                    <a:moveTo>
                      <a:pt x="5546" y="12247"/>
                    </a:moveTo>
                    <a:cubicBezTo>
                      <a:pt x="2648" y="9444"/>
                      <a:pt x="2650" y="4900"/>
                      <a:pt x="5551" y="2099"/>
                    </a:cubicBezTo>
                    <a:cubicBezTo>
                      <a:pt x="8452" y="-702"/>
                      <a:pt x="13154" y="-700"/>
                      <a:pt x="16052" y="2104"/>
                    </a:cubicBezTo>
                    <a:cubicBezTo>
                      <a:pt x="18950" y="4907"/>
                      <a:pt x="18948" y="9451"/>
                      <a:pt x="16047" y="12252"/>
                    </a:cubicBezTo>
                    <a:cubicBezTo>
                      <a:pt x="16034" y="12264"/>
                      <a:pt x="16022" y="12276"/>
                      <a:pt x="16009" y="12288"/>
                    </a:cubicBezTo>
                    <a:cubicBezTo>
                      <a:pt x="15594" y="12688"/>
                      <a:pt x="15277" y="13172"/>
                      <a:pt x="15082" y="13706"/>
                    </a:cubicBezTo>
                    <a:lnTo>
                      <a:pt x="6513" y="13706"/>
                    </a:lnTo>
                    <a:cubicBezTo>
                      <a:pt x="6305" y="13157"/>
                      <a:pt x="5975" y="12659"/>
                      <a:pt x="5546" y="12247"/>
                    </a:cubicBezTo>
                    <a:close/>
                    <a:moveTo>
                      <a:pt x="14850" y="15011"/>
                    </a:moveTo>
                    <a:lnTo>
                      <a:pt x="6750" y="15011"/>
                    </a:lnTo>
                    <a:cubicBezTo>
                      <a:pt x="6377" y="15011"/>
                      <a:pt x="6075" y="15303"/>
                      <a:pt x="6075" y="15663"/>
                    </a:cubicBezTo>
                    <a:cubicBezTo>
                      <a:pt x="6075" y="16024"/>
                      <a:pt x="6377" y="16316"/>
                      <a:pt x="6750" y="16316"/>
                    </a:cubicBezTo>
                    <a:lnTo>
                      <a:pt x="6750" y="18111"/>
                    </a:lnTo>
                    <a:cubicBezTo>
                      <a:pt x="6747" y="18870"/>
                      <a:pt x="7226" y="19554"/>
                      <a:pt x="7956" y="19833"/>
                    </a:cubicBezTo>
                    <a:lnTo>
                      <a:pt x="10550" y="20836"/>
                    </a:lnTo>
                    <a:cubicBezTo>
                      <a:pt x="10710" y="20898"/>
                      <a:pt x="10890" y="20898"/>
                      <a:pt x="11050" y="20836"/>
                    </a:cubicBezTo>
                    <a:lnTo>
                      <a:pt x="13644" y="19833"/>
                    </a:lnTo>
                    <a:cubicBezTo>
                      <a:pt x="14374" y="19554"/>
                      <a:pt x="14853" y="18870"/>
                      <a:pt x="14850" y="18111"/>
                    </a:cubicBezTo>
                    <a:lnTo>
                      <a:pt x="14850" y="16316"/>
                    </a:lnTo>
                    <a:cubicBezTo>
                      <a:pt x="15223" y="16316"/>
                      <a:pt x="15525" y="16024"/>
                      <a:pt x="15525" y="15663"/>
                    </a:cubicBezTo>
                    <a:cubicBezTo>
                      <a:pt x="15525" y="15303"/>
                      <a:pt x="15223" y="15011"/>
                      <a:pt x="14850" y="15011"/>
                    </a:cubicBezTo>
                    <a:close/>
                    <a:moveTo>
                      <a:pt x="6750" y="7183"/>
                    </a:moveTo>
                    <a:cubicBezTo>
                      <a:pt x="6750" y="7010"/>
                      <a:pt x="6762" y="6837"/>
                      <a:pt x="6785" y="6665"/>
                    </a:cubicBezTo>
                    <a:cubicBezTo>
                      <a:pt x="6834" y="6308"/>
                      <a:pt x="6574" y="5980"/>
                      <a:pt x="6204" y="5933"/>
                    </a:cubicBezTo>
                    <a:cubicBezTo>
                      <a:pt x="5835" y="5886"/>
                      <a:pt x="5495" y="6137"/>
                      <a:pt x="5447" y="6494"/>
                    </a:cubicBezTo>
                    <a:cubicBezTo>
                      <a:pt x="5415" y="6722"/>
                      <a:pt x="5400" y="6953"/>
                      <a:pt x="5400" y="7183"/>
                    </a:cubicBezTo>
                    <a:cubicBezTo>
                      <a:pt x="5400" y="7543"/>
                      <a:pt x="5702" y="7835"/>
                      <a:pt x="6075" y="7835"/>
                    </a:cubicBezTo>
                    <a:cubicBezTo>
                      <a:pt x="6448" y="7835"/>
                      <a:pt x="6750" y="7543"/>
                      <a:pt x="6750" y="7183"/>
                    </a:cubicBezTo>
                    <a:close/>
                    <a:moveTo>
                      <a:pt x="8012" y="4343"/>
                    </a:moveTo>
                    <a:cubicBezTo>
                      <a:pt x="8764" y="3652"/>
                      <a:pt x="9762" y="3267"/>
                      <a:pt x="10800" y="3269"/>
                    </a:cubicBezTo>
                    <a:cubicBezTo>
                      <a:pt x="11173" y="3269"/>
                      <a:pt x="11475" y="2977"/>
                      <a:pt x="11475" y="2617"/>
                    </a:cubicBezTo>
                    <a:cubicBezTo>
                      <a:pt x="11475" y="2256"/>
                      <a:pt x="11173" y="1964"/>
                      <a:pt x="10800" y="1964"/>
                    </a:cubicBezTo>
                    <a:cubicBezTo>
                      <a:pt x="9416" y="1962"/>
                      <a:pt x="8085" y="2476"/>
                      <a:pt x="7083" y="3399"/>
                    </a:cubicBezTo>
                    <a:cubicBezTo>
                      <a:pt x="6800" y="3634"/>
                      <a:pt x="6768" y="4046"/>
                      <a:pt x="7011" y="4319"/>
                    </a:cubicBezTo>
                    <a:cubicBezTo>
                      <a:pt x="7254" y="4592"/>
                      <a:pt x="7681" y="4623"/>
                      <a:pt x="7963" y="4388"/>
                    </a:cubicBezTo>
                    <a:cubicBezTo>
                      <a:pt x="7980" y="4374"/>
                      <a:pt x="7997" y="4359"/>
                      <a:pt x="8012" y="4343"/>
                    </a:cubicBezTo>
                    <a:close/>
                    <a:moveTo>
                      <a:pt x="2025" y="7183"/>
                    </a:moveTo>
                    <a:cubicBezTo>
                      <a:pt x="2025" y="6823"/>
                      <a:pt x="1723" y="6531"/>
                      <a:pt x="1350" y="6531"/>
                    </a:cubicBezTo>
                    <a:lnTo>
                      <a:pt x="675" y="6531"/>
                    </a:lnTo>
                    <a:cubicBezTo>
                      <a:pt x="302" y="6531"/>
                      <a:pt x="0" y="6823"/>
                      <a:pt x="0" y="7183"/>
                    </a:cubicBezTo>
                    <a:cubicBezTo>
                      <a:pt x="0" y="7543"/>
                      <a:pt x="302" y="7835"/>
                      <a:pt x="675" y="7835"/>
                    </a:cubicBezTo>
                    <a:lnTo>
                      <a:pt x="1350" y="7835"/>
                    </a:lnTo>
                    <a:cubicBezTo>
                      <a:pt x="1723" y="7835"/>
                      <a:pt x="2025" y="7543"/>
                      <a:pt x="2025" y="7183"/>
                    </a:cubicBezTo>
                    <a:close/>
                    <a:moveTo>
                      <a:pt x="21600" y="7183"/>
                    </a:moveTo>
                    <a:cubicBezTo>
                      <a:pt x="21600" y="6823"/>
                      <a:pt x="21298" y="6531"/>
                      <a:pt x="20925" y="6531"/>
                    </a:cubicBezTo>
                    <a:lnTo>
                      <a:pt x="20250" y="6531"/>
                    </a:lnTo>
                    <a:cubicBezTo>
                      <a:pt x="19877" y="6531"/>
                      <a:pt x="19575" y="6823"/>
                      <a:pt x="19575" y="7183"/>
                    </a:cubicBezTo>
                    <a:cubicBezTo>
                      <a:pt x="19575" y="7543"/>
                      <a:pt x="19877" y="7835"/>
                      <a:pt x="20250" y="7835"/>
                    </a:cubicBezTo>
                    <a:lnTo>
                      <a:pt x="20925" y="7835"/>
                    </a:lnTo>
                    <a:cubicBezTo>
                      <a:pt x="21298" y="7835"/>
                      <a:pt x="21600" y="7543"/>
                      <a:pt x="21600" y="7183"/>
                    </a:cubicBezTo>
                    <a:close/>
                    <a:moveTo>
                      <a:pt x="2153" y="1858"/>
                    </a:moveTo>
                    <a:cubicBezTo>
                      <a:pt x="2353" y="1554"/>
                      <a:pt x="2261" y="1151"/>
                      <a:pt x="1946" y="957"/>
                    </a:cubicBezTo>
                    <a:cubicBezTo>
                      <a:pt x="1946" y="957"/>
                      <a:pt x="1946" y="957"/>
                      <a:pt x="1946" y="957"/>
                    </a:cubicBezTo>
                    <a:lnTo>
                      <a:pt x="1287" y="552"/>
                    </a:lnTo>
                    <a:cubicBezTo>
                      <a:pt x="975" y="355"/>
                      <a:pt x="557" y="440"/>
                      <a:pt x="353" y="741"/>
                    </a:cubicBezTo>
                    <a:cubicBezTo>
                      <a:pt x="149" y="1043"/>
                      <a:pt x="237" y="1447"/>
                      <a:pt x="549" y="1644"/>
                    </a:cubicBezTo>
                    <a:cubicBezTo>
                      <a:pt x="553" y="1647"/>
                      <a:pt x="558" y="1650"/>
                      <a:pt x="562" y="1652"/>
                    </a:cubicBezTo>
                    <a:lnTo>
                      <a:pt x="1221" y="2058"/>
                    </a:lnTo>
                    <a:cubicBezTo>
                      <a:pt x="1536" y="2251"/>
                      <a:pt x="1953" y="2162"/>
                      <a:pt x="2153" y="1858"/>
                    </a:cubicBezTo>
                    <a:close/>
                    <a:moveTo>
                      <a:pt x="21248" y="13614"/>
                    </a:moveTo>
                    <a:cubicBezTo>
                      <a:pt x="21448" y="13311"/>
                      <a:pt x="21355" y="12907"/>
                      <a:pt x="21041" y="12714"/>
                    </a:cubicBezTo>
                    <a:cubicBezTo>
                      <a:pt x="21041" y="12714"/>
                      <a:pt x="21041" y="12714"/>
                      <a:pt x="21040" y="12714"/>
                    </a:cubicBezTo>
                    <a:lnTo>
                      <a:pt x="20382" y="12308"/>
                    </a:lnTo>
                    <a:cubicBezTo>
                      <a:pt x="20068" y="12115"/>
                      <a:pt x="19650" y="12205"/>
                      <a:pt x="19450" y="12509"/>
                    </a:cubicBezTo>
                    <a:cubicBezTo>
                      <a:pt x="19250" y="12813"/>
                      <a:pt x="19343" y="13216"/>
                      <a:pt x="19657" y="13410"/>
                    </a:cubicBezTo>
                    <a:lnTo>
                      <a:pt x="20315" y="13815"/>
                    </a:lnTo>
                    <a:cubicBezTo>
                      <a:pt x="20630" y="14008"/>
                      <a:pt x="21047" y="13919"/>
                      <a:pt x="21247" y="13615"/>
                    </a:cubicBezTo>
                    <a:cubicBezTo>
                      <a:pt x="21247" y="13615"/>
                      <a:pt x="21248" y="13615"/>
                      <a:pt x="21248" y="13614"/>
                    </a:cubicBezTo>
                    <a:close/>
                    <a:moveTo>
                      <a:pt x="20385" y="2058"/>
                    </a:moveTo>
                    <a:lnTo>
                      <a:pt x="21043" y="1652"/>
                    </a:lnTo>
                    <a:cubicBezTo>
                      <a:pt x="21358" y="1459"/>
                      <a:pt x="21450" y="1055"/>
                      <a:pt x="21250" y="752"/>
                    </a:cubicBezTo>
                    <a:cubicBezTo>
                      <a:pt x="21049" y="448"/>
                      <a:pt x="20632" y="358"/>
                      <a:pt x="20318" y="552"/>
                    </a:cubicBezTo>
                    <a:lnTo>
                      <a:pt x="19659" y="957"/>
                    </a:lnTo>
                    <a:cubicBezTo>
                      <a:pt x="19345" y="1151"/>
                      <a:pt x="19252" y="1554"/>
                      <a:pt x="19452" y="1858"/>
                    </a:cubicBezTo>
                    <a:cubicBezTo>
                      <a:pt x="19653" y="2162"/>
                      <a:pt x="20070" y="2252"/>
                      <a:pt x="20385" y="2058"/>
                    </a:cubicBezTo>
                    <a:close/>
                    <a:moveTo>
                      <a:pt x="1287" y="13815"/>
                    </a:moveTo>
                    <a:lnTo>
                      <a:pt x="1946" y="13410"/>
                    </a:lnTo>
                    <a:cubicBezTo>
                      <a:pt x="2261" y="13216"/>
                      <a:pt x="2353" y="12813"/>
                      <a:pt x="2153" y="12509"/>
                    </a:cubicBezTo>
                    <a:cubicBezTo>
                      <a:pt x="1953" y="12205"/>
                      <a:pt x="1536" y="12115"/>
                      <a:pt x="1221" y="12308"/>
                    </a:cubicBezTo>
                    <a:lnTo>
                      <a:pt x="562" y="12714"/>
                    </a:lnTo>
                    <a:cubicBezTo>
                      <a:pt x="248" y="12907"/>
                      <a:pt x="155" y="13310"/>
                      <a:pt x="355" y="13614"/>
                    </a:cubicBezTo>
                    <a:cubicBezTo>
                      <a:pt x="555" y="13918"/>
                      <a:pt x="973" y="14008"/>
                      <a:pt x="1287" y="13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11" name="Graphic 237"/>
              <p:cNvSpPr/>
              <p:nvPr/>
            </p:nvSpPr>
            <p:spPr>
              <a:xfrm>
                <a:off x="3948603" y="5355215"/>
                <a:ext cx="176946" cy="235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36" y="4923"/>
                    </a:moveTo>
                    <a:lnTo>
                      <a:pt x="15036" y="198"/>
                    </a:lnTo>
                    <a:cubicBezTo>
                      <a:pt x="14868" y="71"/>
                      <a:pt x="14639" y="0"/>
                      <a:pt x="14400" y="0"/>
                    </a:cubicBezTo>
                    <a:lnTo>
                      <a:pt x="900" y="0"/>
                    </a:lnTo>
                    <a:cubicBezTo>
                      <a:pt x="403" y="0"/>
                      <a:pt x="0" y="302"/>
                      <a:pt x="0" y="675"/>
                    </a:cubicBezTo>
                    <a:lnTo>
                      <a:pt x="0" y="20925"/>
                    </a:lnTo>
                    <a:cubicBezTo>
                      <a:pt x="0" y="21298"/>
                      <a:pt x="403" y="21600"/>
                      <a:pt x="900" y="21600"/>
                    </a:cubicBezTo>
                    <a:lnTo>
                      <a:pt x="20700" y="21600"/>
                    </a:lnTo>
                    <a:cubicBezTo>
                      <a:pt x="21197" y="21600"/>
                      <a:pt x="21600" y="21298"/>
                      <a:pt x="21600" y="20925"/>
                    </a:cubicBezTo>
                    <a:lnTo>
                      <a:pt x="21600" y="5400"/>
                    </a:lnTo>
                    <a:cubicBezTo>
                      <a:pt x="21600" y="5221"/>
                      <a:pt x="21505" y="5049"/>
                      <a:pt x="21336" y="4923"/>
                    </a:cubicBezTo>
                    <a:close/>
                    <a:moveTo>
                      <a:pt x="19427" y="5400"/>
                    </a:moveTo>
                    <a:lnTo>
                      <a:pt x="14400" y="5400"/>
                    </a:lnTo>
                    <a:lnTo>
                      <a:pt x="14400" y="1629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12" name="Graphic 279"/>
              <p:cNvSpPr/>
              <p:nvPr/>
            </p:nvSpPr>
            <p:spPr>
              <a:xfrm>
                <a:off x="3928382" y="7664340"/>
                <a:ext cx="191989" cy="2362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69" y="16200"/>
                    </a:moveTo>
                    <a:cubicBezTo>
                      <a:pt x="21228" y="16200"/>
                      <a:pt x="21600" y="15898"/>
                      <a:pt x="21600" y="15525"/>
                    </a:cubicBezTo>
                    <a:lnTo>
                      <a:pt x="21600" y="675"/>
                    </a:lnTo>
                    <a:cubicBezTo>
                      <a:pt x="21600" y="302"/>
                      <a:pt x="21228" y="0"/>
                      <a:pt x="20769" y="0"/>
                    </a:cubicBezTo>
                    <a:lnTo>
                      <a:pt x="4154" y="0"/>
                    </a:lnTo>
                    <a:cubicBezTo>
                      <a:pt x="1861" y="2"/>
                      <a:pt x="3" y="1512"/>
                      <a:pt x="0" y="3375"/>
                    </a:cubicBezTo>
                    <a:lnTo>
                      <a:pt x="0" y="18225"/>
                    </a:lnTo>
                    <a:cubicBezTo>
                      <a:pt x="3" y="20088"/>
                      <a:pt x="1861" y="21598"/>
                      <a:pt x="4154" y="21600"/>
                    </a:cubicBezTo>
                    <a:lnTo>
                      <a:pt x="20769" y="21600"/>
                    </a:lnTo>
                    <a:cubicBezTo>
                      <a:pt x="21228" y="21600"/>
                      <a:pt x="21600" y="21298"/>
                      <a:pt x="21600" y="20925"/>
                    </a:cubicBezTo>
                    <a:cubicBezTo>
                      <a:pt x="21600" y="20552"/>
                      <a:pt x="21228" y="20250"/>
                      <a:pt x="20769" y="20250"/>
                    </a:cubicBezTo>
                    <a:cubicBezTo>
                      <a:pt x="20562" y="20250"/>
                      <a:pt x="19938" y="19532"/>
                      <a:pt x="19938" y="18225"/>
                    </a:cubicBezTo>
                    <a:cubicBezTo>
                      <a:pt x="19938" y="16918"/>
                      <a:pt x="20562" y="16200"/>
                      <a:pt x="20769" y="16200"/>
                    </a:cubicBezTo>
                    <a:close/>
                    <a:moveTo>
                      <a:pt x="4154" y="20250"/>
                    </a:moveTo>
                    <a:cubicBezTo>
                      <a:pt x="2777" y="20250"/>
                      <a:pt x="1662" y="19343"/>
                      <a:pt x="1662" y="18225"/>
                    </a:cubicBezTo>
                    <a:cubicBezTo>
                      <a:pt x="1662" y="17107"/>
                      <a:pt x="2777" y="16200"/>
                      <a:pt x="4154" y="16200"/>
                    </a:cubicBezTo>
                    <a:lnTo>
                      <a:pt x="18758" y="16200"/>
                    </a:lnTo>
                    <a:cubicBezTo>
                      <a:pt x="18117" y="17500"/>
                      <a:pt x="18117" y="18950"/>
                      <a:pt x="18758" y="20250"/>
                    </a:cubicBezTo>
                    <a:close/>
                    <a:moveTo>
                      <a:pt x="16615" y="8775"/>
                    </a:moveTo>
                    <a:lnTo>
                      <a:pt x="6646" y="8775"/>
                    </a:lnTo>
                    <a:cubicBezTo>
                      <a:pt x="6187" y="8775"/>
                      <a:pt x="5815" y="8473"/>
                      <a:pt x="5815" y="8100"/>
                    </a:cubicBezTo>
                    <a:cubicBezTo>
                      <a:pt x="5815" y="7727"/>
                      <a:pt x="6187" y="7425"/>
                      <a:pt x="6646" y="7425"/>
                    </a:cubicBezTo>
                    <a:lnTo>
                      <a:pt x="16615" y="7425"/>
                    </a:lnTo>
                    <a:cubicBezTo>
                      <a:pt x="17074" y="7425"/>
                      <a:pt x="17446" y="7727"/>
                      <a:pt x="17446" y="8100"/>
                    </a:cubicBezTo>
                    <a:cubicBezTo>
                      <a:pt x="17446" y="8473"/>
                      <a:pt x="17074" y="8775"/>
                      <a:pt x="16615" y="8775"/>
                    </a:cubicBezTo>
                    <a:close/>
                    <a:moveTo>
                      <a:pt x="16615" y="5400"/>
                    </a:moveTo>
                    <a:lnTo>
                      <a:pt x="6646" y="5400"/>
                    </a:lnTo>
                    <a:cubicBezTo>
                      <a:pt x="6187" y="5400"/>
                      <a:pt x="5815" y="5098"/>
                      <a:pt x="5815" y="4725"/>
                    </a:cubicBezTo>
                    <a:cubicBezTo>
                      <a:pt x="5815" y="4352"/>
                      <a:pt x="6187" y="4050"/>
                      <a:pt x="6646" y="4050"/>
                    </a:cubicBezTo>
                    <a:lnTo>
                      <a:pt x="16615" y="4050"/>
                    </a:lnTo>
                    <a:cubicBezTo>
                      <a:pt x="17074" y="4050"/>
                      <a:pt x="17446" y="4352"/>
                      <a:pt x="17446" y="4725"/>
                    </a:cubicBezTo>
                    <a:cubicBezTo>
                      <a:pt x="17446" y="5098"/>
                      <a:pt x="17074" y="5400"/>
                      <a:pt x="16615" y="54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1800" b="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900"/>
              </a:p>
            </p:txBody>
          </p:sp>
          <p:sp>
            <p:nvSpPr>
              <p:cNvPr id="1013" name="Graphic 19"/>
              <p:cNvSpPr/>
              <p:nvPr/>
            </p:nvSpPr>
            <p:spPr>
              <a:xfrm>
                <a:off x="8085499" y="7674701"/>
                <a:ext cx="205902" cy="199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925" y="2090"/>
                    </a:moveTo>
                    <a:lnTo>
                      <a:pt x="17550" y="2090"/>
                    </a:lnTo>
                    <a:lnTo>
                      <a:pt x="17550" y="697"/>
                    </a:lnTo>
                    <a:cubicBezTo>
                      <a:pt x="17550" y="312"/>
                      <a:pt x="17248" y="0"/>
                      <a:pt x="16875" y="0"/>
                    </a:cubicBezTo>
                    <a:cubicBezTo>
                      <a:pt x="16502" y="0"/>
                      <a:pt x="16200" y="312"/>
                      <a:pt x="16200" y="697"/>
                    </a:cubicBezTo>
                    <a:lnTo>
                      <a:pt x="16200" y="2090"/>
                    </a:lnTo>
                    <a:lnTo>
                      <a:pt x="5400" y="2090"/>
                    </a:lnTo>
                    <a:lnTo>
                      <a:pt x="5400" y="697"/>
                    </a:lnTo>
                    <a:cubicBezTo>
                      <a:pt x="5400" y="312"/>
                      <a:pt x="5098" y="0"/>
                      <a:pt x="4725" y="0"/>
                    </a:cubicBezTo>
                    <a:cubicBezTo>
                      <a:pt x="4352" y="0"/>
                      <a:pt x="4050" y="312"/>
                      <a:pt x="4050" y="697"/>
                    </a:cubicBezTo>
                    <a:lnTo>
                      <a:pt x="4050" y="2090"/>
                    </a:lnTo>
                    <a:lnTo>
                      <a:pt x="675" y="2090"/>
                    </a:lnTo>
                    <a:cubicBezTo>
                      <a:pt x="302" y="2090"/>
                      <a:pt x="0" y="2402"/>
                      <a:pt x="0" y="2787"/>
                    </a:cubicBezTo>
                    <a:lnTo>
                      <a:pt x="0" y="20903"/>
                    </a:lnTo>
                    <a:cubicBezTo>
                      <a:pt x="0" y="21288"/>
                      <a:pt x="302" y="21600"/>
                      <a:pt x="675" y="21600"/>
                    </a:cubicBezTo>
                    <a:lnTo>
                      <a:pt x="20925" y="21600"/>
                    </a:lnTo>
                    <a:cubicBezTo>
                      <a:pt x="21298" y="21600"/>
                      <a:pt x="21600" y="21288"/>
                      <a:pt x="21600" y="20903"/>
                    </a:cubicBezTo>
                    <a:lnTo>
                      <a:pt x="21600" y="2787"/>
                    </a:lnTo>
                    <a:cubicBezTo>
                      <a:pt x="21600" y="2402"/>
                      <a:pt x="21298" y="2090"/>
                      <a:pt x="20925" y="2090"/>
                    </a:cubicBezTo>
                    <a:close/>
                    <a:moveTo>
                      <a:pt x="4050" y="3484"/>
                    </a:moveTo>
                    <a:cubicBezTo>
                      <a:pt x="4050" y="3869"/>
                      <a:pt x="4352" y="4181"/>
                      <a:pt x="4725" y="4181"/>
                    </a:cubicBezTo>
                    <a:cubicBezTo>
                      <a:pt x="5098" y="4181"/>
                      <a:pt x="5400" y="3869"/>
                      <a:pt x="5400" y="3484"/>
                    </a:cubicBezTo>
                    <a:lnTo>
                      <a:pt x="16200" y="3484"/>
                    </a:lnTo>
                    <a:cubicBezTo>
                      <a:pt x="16200" y="3869"/>
                      <a:pt x="16502" y="4181"/>
                      <a:pt x="16875" y="4181"/>
                    </a:cubicBezTo>
                    <a:cubicBezTo>
                      <a:pt x="17248" y="4181"/>
                      <a:pt x="17550" y="3869"/>
                      <a:pt x="17550" y="3484"/>
                    </a:cubicBezTo>
                    <a:lnTo>
                      <a:pt x="20250" y="3484"/>
                    </a:lnTo>
                    <a:lnTo>
                      <a:pt x="20250" y="6271"/>
                    </a:lnTo>
                    <a:lnTo>
                      <a:pt x="1350" y="6271"/>
                    </a:lnTo>
                    <a:lnTo>
                      <a:pt x="1350" y="3484"/>
                    </a:lnTo>
                    <a:close/>
                    <a:moveTo>
                      <a:pt x="18225" y="11148"/>
                    </a:moveTo>
                    <a:lnTo>
                      <a:pt x="16875" y="11148"/>
                    </a:lnTo>
                    <a:lnTo>
                      <a:pt x="16875" y="9755"/>
                    </a:lnTo>
                    <a:lnTo>
                      <a:pt x="18225" y="9755"/>
                    </a:lnTo>
                    <a:close/>
                    <a:moveTo>
                      <a:pt x="14850" y="11148"/>
                    </a:moveTo>
                    <a:lnTo>
                      <a:pt x="13500" y="11148"/>
                    </a:lnTo>
                    <a:lnTo>
                      <a:pt x="13500" y="9755"/>
                    </a:lnTo>
                    <a:lnTo>
                      <a:pt x="14850" y="9755"/>
                    </a:lnTo>
                    <a:close/>
                    <a:moveTo>
                      <a:pt x="11475" y="11148"/>
                    </a:moveTo>
                    <a:lnTo>
                      <a:pt x="10125" y="11148"/>
                    </a:lnTo>
                    <a:lnTo>
                      <a:pt x="10125" y="9755"/>
                    </a:lnTo>
                    <a:lnTo>
                      <a:pt x="11475" y="9755"/>
                    </a:lnTo>
                    <a:close/>
                    <a:moveTo>
                      <a:pt x="8100" y="11148"/>
                    </a:moveTo>
                    <a:lnTo>
                      <a:pt x="6750" y="11148"/>
                    </a:lnTo>
                    <a:lnTo>
                      <a:pt x="6750" y="9755"/>
                    </a:lnTo>
                    <a:lnTo>
                      <a:pt x="8100" y="9755"/>
                    </a:lnTo>
                    <a:close/>
                    <a:moveTo>
                      <a:pt x="18225" y="14632"/>
                    </a:moveTo>
                    <a:lnTo>
                      <a:pt x="16875" y="14632"/>
                    </a:lnTo>
                    <a:lnTo>
                      <a:pt x="16875" y="13239"/>
                    </a:lnTo>
                    <a:lnTo>
                      <a:pt x="18225" y="13239"/>
                    </a:lnTo>
                    <a:close/>
                    <a:moveTo>
                      <a:pt x="14850" y="14632"/>
                    </a:moveTo>
                    <a:lnTo>
                      <a:pt x="13500" y="14632"/>
                    </a:lnTo>
                    <a:lnTo>
                      <a:pt x="13500" y="13239"/>
                    </a:lnTo>
                    <a:lnTo>
                      <a:pt x="14850" y="13239"/>
                    </a:lnTo>
                    <a:close/>
                    <a:moveTo>
                      <a:pt x="11475" y="14632"/>
                    </a:moveTo>
                    <a:lnTo>
                      <a:pt x="10125" y="14632"/>
                    </a:lnTo>
                    <a:lnTo>
                      <a:pt x="10125" y="13239"/>
                    </a:lnTo>
                    <a:lnTo>
                      <a:pt x="11475" y="13239"/>
                    </a:lnTo>
                    <a:close/>
                    <a:moveTo>
                      <a:pt x="8100" y="14632"/>
                    </a:moveTo>
                    <a:lnTo>
                      <a:pt x="6750" y="14632"/>
                    </a:lnTo>
                    <a:lnTo>
                      <a:pt x="6750" y="13239"/>
                    </a:lnTo>
                    <a:lnTo>
                      <a:pt x="8100" y="13239"/>
                    </a:lnTo>
                    <a:close/>
                    <a:moveTo>
                      <a:pt x="4725" y="14632"/>
                    </a:moveTo>
                    <a:lnTo>
                      <a:pt x="3375" y="14632"/>
                    </a:lnTo>
                    <a:lnTo>
                      <a:pt x="3375" y="13239"/>
                    </a:lnTo>
                    <a:lnTo>
                      <a:pt x="4725" y="13239"/>
                    </a:lnTo>
                    <a:close/>
                    <a:moveTo>
                      <a:pt x="11475" y="18116"/>
                    </a:moveTo>
                    <a:lnTo>
                      <a:pt x="10125" y="18116"/>
                    </a:lnTo>
                    <a:lnTo>
                      <a:pt x="10125" y="16723"/>
                    </a:lnTo>
                    <a:lnTo>
                      <a:pt x="11475" y="16723"/>
                    </a:lnTo>
                    <a:close/>
                    <a:moveTo>
                      <a:pt x="8100" y="18116"/>
                    </a:moveTo>
                    <a:lnTo>
                      <a:pt x="6750" y="18116"/>
                    </a:lnTo>
                    <a:lnTo>
                      <a:pt x="6750" y="16723"/>
                    </a:lnTo>
                    <a:lnTo>
                      <a:pt x="8100" y="16723"/>
                    </a:lnTo>
                    <a:close/>
                    <a:moveTo>
                      <a:pt x="4725" y="18116"/>
                    </a:moveTo>
                    <a:lnTo>
                      <a:pt x="3375" y="18116"/>
                    </a:lnTo>
                    <a:lnTo>
                      <a:pt x="3375" y="16723"/>
                    </a:lnTo>
                    <a:lnTo>
                      <a:pt x="4725" y="16723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14" name="Graphic 36"/>
              <p:cNvSpPr/>
              <p:nvPr/>
            </p:nvSpPr>
            <p:spPr>
              <a:xfrm>
                <a:off x="9227677" y="3478190"/>
                <a:ext cx="262644" cy="2463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6" h="21596" extrusionOk="0">
                    <a:moveTo>
                      <a:pt x="18896" y="16550"/>
                    </a:moveTo>
                    <a:cubicBezTo>
                      <a:pt x="18896" y="16153"/>
                      <a:pt x="18594" y="15831"/>
                      <a:pt x="18221" y="15831"/>
                    </a:cubicBezTo>
                    <a:lnTo>
                      <a:pt x="17547" y="15831"/>
                    </a:lnTo>
                    <a:lnTo>
                      <a:pt x="17547" y="14392"/>
                    </a:lnTo>
                    <a:cubicBezTo>
                      <a:pt x="17547" y="13994"/>
                      <a:pt x="17244" y="13672"/>
                      <a:pt x="16872" y="13672"/>
                    </a:cubicBezTo>
                    <a:cubicBezTo>
                      <a:pt x="16499" y="13672"/>
                      <a:pt x="16197" y="13994"/>
                      <a:pt x="16197" y="14392"/>
                    </a:cubicBezTo>
                    <a:lnTo>
                      <a:pt x="16197" y="16550"/>
                    </a:lnTo>
                    <a:cubicBezTo>
                      <a:pt x="16197" y="16948"/>
                      <a:pt x="16499" y="17270"/>
                      <a:pt x="16872" y="17270"/>
                    </a:cubicBezTo>
                    <a:lnTo>
                      <a:pt x="18221" y="17270"/>
                    </a:lnTo>
                    <a:cubicBezTo>
                      <a:pt x="18594" y="17270"/>
                      <a:pt x="18896" y="16948"/>
                      <a:pt x="18896" y="16550"/>
                    </a:cubicBezTo>
                    <a:close/>
                    <a:moveTo>
                      <a:pt x="21596" y="16550"/>
                    </a:moveTo>
                    <a:cubicBezTo>
                      <a:pt x="21600" y="19332"/>
                      <a:pt x="19488" y="21591"/>
                      <a:pt x="16879" y="21596"/>
                    </a:cubicBezTo>
                    <a:cubicBezTo>
                      <a:pt x="14270" y="21600"/>
                      <a:pt x="12152" y="19348"/>
                      <a:pt x="12148" y="16567"/>
                    </a:cubicBezTo>
                    <a:cubicBezTo>
                      <a:pt x="12145" y="14934"/>
                      <a:pt x="12885" y="13402"/>
                      <a:pt x="14132" y="12455"/>
                    </a:cubicBezTo>
                    <a:lnTo>
                      <a:pt x="14132" y="12449"/>
                    </a:lnTo>
                    <a:cubicBezTo>
                      <a:pt x="14435" y="12218"/>
                      <a:pt x="14506" y="11768"/>
                      <a:pt x="14289" y="11445"/>
                    </a:cubicBezTo>
                    <a:cubicBezTo>
                      <a:pt x="14073" y="11121"/>
                      <a:pt x="13651" y="11046"/>
                      <a:pt x="13348" y="11277"/>
                    </a:cubicBezTo>
                    <a:cubicBezTo>
                      <a:pt x="11751" y="12494"/>
                      <a:pt x="10801" y="14457"/>
                      <a:pt x="10798" y="16550"/>
                    </a:cubicBezTo>
                    <a:cubicBezTo>
                      <a:pt x="10799" y="17286"/>
                      <a:pt x="10919" y="18016"/>
                      <a:pt x="11152" y="18709"/>
                    </a:cubicBezTo>
                    <a:lnTo>
                      <a:pt x="675" y="18709"/>
                    </a:lnTo>
                    <a:cubicBezTo>
                      <a:pt x="302" y="18709"/>
                      <a:pt x="0" y="18387"/>
                      <a:pt x="0" y="17989"/>
                    </a:cubicBezTo>
                    <a:lnTo>
                      <a:pt x="0" y="2878"/>
                    </a:lnTo>
                    <a:cubicBezTo>
                      <a:pt x="0" y="2481"/>
                      <a:pt x="302" y="2159"/>
                      <a:pt x="675" y="2159"/>
                    </a:cubicBezTo>
                    <a:lnTo>
                      <a:pt x="3374" y="2159"/>
                    </a:lnTo>
                    <a:lnTo>
                      <a:pt x="3374" y="720"/>
                    </a:lnTo>
                    <a:cubicBezTo>
                      <a:pt x="3374" y="322"/>
                      <a:pt x="3677" y="0"/>
                      <a:pt x="4049" y="0"/>
                    </a:cubicBezTo>
                    <a:cubicBezTo>
                      <a:pt x="4422" y="0"/>
                      <a:pt x="4724" y="322"/>
                      <a:pt x="4724" y="720"/>
                    </a:cubicBezTo>
                    <a:lnTo>
                      <a:pt x="4724" y="2159"/>
                    </a:lnTo>
                    <a:lnTo>
                      <a:pt x="14172" y="2159"/>
                    </a:lnTo>
                    <a:lnTo>
                      <a:pt x="14172" y="720"/>
                    </a:lnTo>
                    <a:cubicBezTo>
                      <a:pt x="14172" y="322"/>
                      <a:pt x="14474" y="0"/>
                      <a:pt x="14847" y="0"/>
                    </a:cubicBezTo>
                    <a:cubicBezTo>
                      <a:pt x="15220" y="0"/>
                      <a:pt x="15522" y="322"/>
                      <a:pt x="15522" y="720"/>
                    </a:cubicBezTo>
                    <a:lnTo>
                      <a:pt x="15522" y="2159"/>
                    </a:lnTo>
                    <a:lnTo>
                      <a:pt x="18221" y="2159"/>
                    </a:lnTo>
                    <a:cubicBezTo>
                      <a:pt x="18594" y="2159"/>
                      <a:pt x="18896" y="2481"/>
                      <a:pt x="18896" y="2878"/>
                    </a:cubicBezTo>
                    <a:lnTo>
                      <a:pt x="18896" y="12006"/>
                    </a:lnTo>
                    <a:cubicBezTo>
                      <a:pt x="20543" y="12839"/>
                      <a:pt x="21593" y="14607"/>
                      <a:pt x="21596" y="16550"/>
                    </a:cubicBezTo>
                    <a:close/>
                    <a:moveTo>
                      <a:pt x="5399" y="13672"/>
                    </a:moveTo>
                    <a:lnTo>
                      <a:pt x="4049" y="13672"/>
                    </a:lnTo>
                    <a:lnTo>
                      <a:pt x="4049" y="15111"/>
                    </a:lnTo>
                    <a:lnTo>
                      <a:pt x="5399" y="15111"/>
                    </a:lnTo>
                    <a:close/>
                    <a:moveTo>
                      <a:pt x="5399" y="10074"/>
                    </a:moveTo>
                    <a:lnTo>
                      <a:pt x="4049" y="10074"/>
                    </a:lnTo>
                    <a:lnTo>
                      <a:pt x="4049" y="11513"/>
                    </a:lnTo>
                    <a:lnTo>
                      <a:pt x="5399" y="11513"/>
                    </a:lnTo>
                    <a:close/>
                    <a:moveTo>
                      <a:pt x="8773" y="13672"/>
                    </a:moveTo>
                    <a:lnTo>
                      <a:pt x="7424" y="13672"/>
                    </a:lnTo>
                    <a:lnTo>
                      <a:pt x="7424" y="15111"/>
                    </a:lnTo>
                    <a:lnTo>
                      <a:pt x="8773" y="15111"/>
                    </a:lnTo>
                    <a:close/>
                    <a:moveTo>
                      <a:pt x="8773" y="10074"/>
                    </a:moveTo>
                    <a:lnTo>
                      <a:pt x="7424" y="10074"/>
                    </a:lnTo>
                    <a:lnTo>
                      <a:pt x="7424" y="11513"/>
                    </a:lnTo>
                    <a:lnTo>
                      <a:pt x="8773" y="11513"/>
                    </a:lnTo>
                    <a:close/>
                    <a:moveTo>
                      <a:pt x="12148" y="10074"/>
                    </a:moveTo>
                    <a:lnTo>
                      <a:pt x="10798" y="10074"/>
                    </a:lnTo>
                    <a:lnTo>
                      <a:pt x="10798" y="11513"/>
                    </a:lnTo>
                    <a:lnTo>
                      <a:pt x="12148" y="11513"/>
                    </a:lnTo>
                    <a:close/>
                    <a:moveTo>
                      <a:pt x="17547" y="6476"/>
                    </a:moveTo>
                    <a:lnTo>
                      <a:pt x="17547" y="3598"/>
                    </a:lnTo>
                    <a:lnTo>
                      <a:pt x="15522" y="3598"/>
                    </a:lnTo>
                    <a:cubicBezTo>
                      <a:pt x="15522" y="3995"/>
                      <a:pt x="15220" y="4317"/>
                      <a:pt x="14847" y="4317"/>
                    </a:cubicBezTo>
                    <a:cubicBezTo>
                      <a:pt x="14474" y="4317"/>
                      <a:pt x="14172" y="3995"/>
                      <a:pt x="14172" y="3598"/>
                    </a:cubicBezTo>
                    <a:lnTo>
                      <a:pt x="4724" y="3598"/>
                    </a:lnTo>
                    <a:cubicBezTo>
                      <a:pt x="4724" y="3995"/>
                      <a:pt x="4422" y="4317"/>
                      <a:pt x="4049" y="4317"/>
                    </a:cubicBezTo>
                    <a:cubicBezTo>
                      <a:pt x="3677" y="4317"/>
                      <a:pt x="3374" y="3995"/>
                      <a:pt x="3374" y="3598"/>
                    </a:cubicBezTo>
                    <a:lnTo>
                      <a:pt x="1350" y="3598"/>
                    </a:lnTo>
                    <a:lnTo>
                      <a:pt x="1350" y="6476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15" name="Scrum Process"/>
              <p:cNvSpPr txBox="1"/>
              <p:nvPr/>
            </p:nvSpPr>
            <p:spPr>
              <a:xfrm>
                <a:off x="1317994" y="393335"/>
                <a:ext cx="6003439" cy="8412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>
                <a:lvl1pPr algn="l">
                  <a:defRPr sz="4600" b="0">
                    <a:solidFill>
                      <a:srgbClr val="2D3640"/>
                    </a:solidFill>
                    <a:latin typeface="Barlow Bold"/>
                    <a:ea typeface="Barlow Bold"/>
                    <a:cs typeface="Barlow Bold"/>
                    <a:sym typeface="Barlow Bold"/>
                  </a:defRPr>
                </a:lvl1pPr>
              </a:lstStyle>
              <a:p>
                <a:r>
                  <a:rPr sz="2400" b="1" u="sng" dirty="0">
                    <a:solidFill>
                      <a:schemeClr val="tx1"/>
                    </a:solidFill>
                    <a:latin typeface="+mj-lt"/>
                  </a:rPr>
                  <a:t>Sc</a:t>
                </a:r>
                <a:r>
                  <a:rPr lang="fr-FR" sz="2400" b="1" u="sng" dirty="0" err="1">
                    <a:solidFill>
                      <a:schemeClr val="tx1"/>
                    </a:solidFill>
                    <a:latin typeface="+mj-lt"/>
                  </a:rPr>
                  <a:t>héma</a:t>
                </a:r>
                <a:r>
                  <a:rPr lang="fr-FR" sz="2400" b="1" u="sng" dirty="0">
                    <a:solidFill>
                      <a:schemeClr val="tx1"/>
                    </a:solidFill>
                    <a:latin typeface="+mj-lt"/>
                  </a:rPr>
                  <a:t> de Principe:</a:t>
                </a:r>
                <a:endParaRPr sz="2400" b="1" u="sng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016" name="Shape"/>
              <p:cNvSpPr/>
              <p:nvPr/>
            </p:nvSpPr>
            <p:spPr>
              <a:xfrm>
                <a:off x="14773788" y="2248208"/>
                <a:ext cx="1760675" cy="2088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00" h="20613" extrusionOk="0">
                    <a:moveTo>
                      <a:pt x="6464" y="5"/>
                    </a:moveTo>
                    <a:cubicBezTo>
                      <a:pt x="6403" y="-8"/>
                      <a:pt x="6338" y="6"/>
                      <a:pt x="6294" y="44"/>
                    </a:cubicBezTo>
                    <a:lnTo>
                      <a:pt x="4606" y="1317"/>
                    </a:lnTo>
                    <a:cubicBezTo>
                      <a:pt x="4552" y="1358"/>
                      <a:pt x="4533" y="1424"/>
                      <a:pt x="4556" y="1482"/>
                    </a:cubicBezTo>
                    <a:cubicBezTo>
                      <a:pt x="4576" y="1533"/>
                      <a:pt x="4628" y="1572"/>
                      <a:pt x="4689" y="1584"/>
                    </a:cubicBezTo>
                    <a:lnTo>
                      <a:pt x="6910" y="1972"/>
                    </a:lnTo>
                    <a:cubicBezTo>
                      <a:pt x="6969" y="1984"/>
                      <a:pt x="7028" y="1968"/>
                      <a:pt x="7071" y="1933"/>
                    </a:cubicBezTo>
                    <a:cubicBezTo>
                      <a:pt x="7118" y="1893"/>
                      <a:pt x="7137" y="1833"/>
                      <a:pt x="7117" y="1780"/>
                    </a:cubicBezTo>
                    <a:lnTo>
                      <a:pt x="6975" y="1333"/>
                    </a:lnTo>
                    <a:cubicBezTo>
                      <a:pt x="7524" y="1261"/>
                      <a:pt x="8074" y="1212"/>
                      <a:pt x="8630" y="1212"/>
                    </a:cubicBezTo>
                    <a:cubicBezTo>
                      <a:pt x="11430" y="1211"/>
                      <a:pt x="14233" y="2118"/>
                      <a:pt x="16369" y="3938"/>
                    </a:cubicBezTo>
                    <a:cubicBezTo>
                      <a:pt x="20641" y="7578"/>
                      <a:pt x="20641" y="13481"/>
                      <a:pt x="16369" y="17120"/>
                    </a:cubicBezTo>
                    <a:cubicBezTo>
                      <a:pt x="12097" y="20760"/>
                      <a:pt x="5168" y="20760"/>
                      <a:pt x="896" y="17120"/>
                    </a:cubicBezTo>
                    <a:cubicBezTo>
                      <a:pt x="855" y="17085"/>
                      <a:pt x="821" y="17046"/>
                      <a:pt x="781" y="17011"/>
                    </a:cubicBezTo>
                    <a:cubicBezTo>
                      <a:pt x="584" y="16821"/>
                      <a:pt x="229" y="16844"/>
                      <a:pt x="68" y="17058"/>
                    </a:cubicBezTo>
                    <a:cubicBezTo>
                      <a:pt x="-51" y="17215"/>
                      <a:pt x="-9" y="17424"/>
                      <a:pt x="165" y="17539"/>
                    </a:cubicBezTo>
                    <a:cubicBezTo>
                      <a:pt x="215" y="17584"/>
                      <a:pt x="260" y="17632"/>
                      <a:pt x="312" y="17677"/>
                    </a:cubicBezTo>
                    <a:cubicBezTo>
                      <a:pt x="4908" y="21592"/>
                      <a:pt x="12357" y="21592"/>
                      <a:pt x="16953" y="17677"/>
                    </a:cubicBezTo>
                    <a:cubicBezTo>
                      <a:pt x="21549" y="13761"/>
                      <a:pt x="21549" y="7411"/>
                      <a:pt x="16953" y="3496"/>
                    </a:cubicBezTo>
                    <a:cubicBezTo>
                      <a:pt x="14655" y="1538"/>
                      <a:pt x="11642" y="561"/>
                      <a:pt x="8630" y="561"/>
                    </a:cubicBezTo>
                    <a:cubicBezTo>
                      <a:pt x="8010" y="561"/>
                      <a:pt x="7391" y="615"/>
                      <a:pt x="6777" y="699"/>
                    </a:cubicBezTo>
                    <a:lnTo>
                      <a:pt x="6593" y="123"/>
                    </a:lnTo>
                    <a:cubicBezTo>
                      <a:pt x="6579" y="65"/>
                      <a:pt x="6531" y="20"/>
                      <a:pt x="646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17" name="Shape"/>
              <p:cNvSpPr/>
              <p:nvPr/>
            </p:nvSpPr>
            <p:spPr>
              <a:xfrm>
                <a:off x="14608150" y="4846429"/>
                <a:ext cx="5167740" cy="1768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590" extrusionOk="0">
                    <a:moveTo>
                      <a:pt x="20832" y="21"/>
                    </a:moveTo>
                    <a:cubicBezTo>
                      <a:pt x="20813" y="-9"/>
                      <a:pt x="20790" y="-5"/>
                      <a:pt x="20771" y="26"/>
                    </a:cubicBezTo>
                    <a:cubicBezTo>
                      <a:pt x="20750" y="60"/>
                      <a:pt x="20738" y="126"/>
                      <a:pt x="20739" y="196"/>
                    </a:cubicBezTo>
                    <a:lnTo>
                      <a:pt x="20739" y="777"/>
                    </a:lnTo>
                    <a:lnTo>
                      <a:pt x="19722" y="782"/>
                    </a:lnTo>
                    <a:cubicBezTo>
                      <a:pt x="19513" y="784"/>
                      <a:pt x="19305" y="833"/>
                      <a:pt x="19100" y="922"/>
                    </a:cubicBezTo>
                    <a:cubicBezTo>
                      <a:pt x="18900" y="1010"/>
                      <a:pt x="18702" y="1138"/>
                      <a:pt x="18510" y="1324"/>
                    </a:cubicBezTo>
                    <a:cubicBezTo>
                      <a:pt x="18126" y="1696"/>
                      <a:pt x="17768" y="2296"/>
                      <a:pt x="17458" y="3088"/>
                    </a:cubicBezTo>
                    <a:cubicBezTo>
                      <a:pt x="17057" y="4114"/>
                      <a:pt x="16760" y="5406"/>
                      <a:pt x="16592" y="6838"/>
                    </a:cubicBezTo>
                    <a:cubicBezTo>
                      <a:pt x="16510" y="7544"/>
                      <a:pt x="16460" y="8279"/>
                      <a:pt x="16425" y="9023"/>
                    </a:cubicBezTo>
                    <a:cubicBezTo>
                      <a:pt x="16399" y="9567"/>
                      <a:pt x="16391" y="10124"/>
                      <a:pt x="16382" y="10680"/>
                    </a:cubicBezTo>
                    <a:lnTo>
                      <a:pt x="16354" y="11833"/>
                    </a:lnTo>
                    <a:cubicBezTo>
                      <a:pt x="16327" y="14214"/>
                      <a:pt x="16050" y="16523"/>
                      <a:pt x="15473" y="18213"/>
                    </a:cubicBezTo>
                    <a:cubicBezTo>
                      <a:pt x="15150" y="19157"/>
                      <a:pt x="14762" y="19860"/>
                      <a:pt x="14335" y="20239"/>
                    </a:cubicBezTo>
                    <a:cubicBezTo>
                      <a:pt x="14135" y="20416"/>
                      <a:pt x="13927" y="20522"/>
                      <a:pt x="13719" y="20597"/>
                    </a:cubicBezTo>
                    <a:cubicBezTo>
                      <a:pt x="13489" y="20680"/>
                      <a:pt x="13256" y="20727"/>
                      <a:pt x="13019" y="20738"/>
                    </a:cubicBezTo>
                    <a:lnTo>
                      <a:pt x="169" y="20713"/>
                    </a:lnTo>
                    <a:cubicBezTo>
                      <a:pt x="81" y="20669"/>
                      <a:pt x="0" y="20868"/>
                      <a:pt x="0" y="21130"/>
                    </a:cubicBezTo>
                    <a:cubicBezTo>
                      <a:pt x="0" y="21392"/>
                      <a:pt x="81" y="21591"/>
                      <a:pt x="169" y="21547"/>
                    </a:cubicBezTo>
                    <a:lnTo>
                      <a:pt x="13046" y="21590"/>
                    </a:lnTo>
                    <a:cubicBezTo>
                      <a:pt x="13315" y="21579"/>
                      <a:pt x="13581" y="21520"/>
                      <a:pt x="13842" y="21416"/>
                    </a:cubicBezTo>
                    <a:cubicBezTo>
                      <a:pt x="14097" y="21314"/>
                      <a:pt x="14349" y="21172"/>
                      <a:pt x="14590" y="20931"/>
                    </a:cubicBezTo>
                    <a:cubicBezTo>
                      <a:pt x="15081" y="20444"/>
                      <a:pt x="15523" y="19574"/>
                      <a:pt x="15874" y="18407"/>
                    </a:cubicBezTo>
                    <a:cubicBezTo>
                      <a:pt x="16145" y="17506"/>
                      <a:pt x="16350" y="16464"/>
                      <a:pt x="16478" y="15345"/>
                    </a:cubicBezTo>
                    <a:cubicBezTo>
                      <a:pt x="16542" y="14787"/>
                      <a:pt x="16586" y="14212"/>
                      <a:pt x="16616" y="13630"/>
                    </a:cubicBezTo>
                    <a:cubicBezTo>
                      <a:pt x="16635" y="13256"/>
                      <a:pt x="16637" y="12872"/>
                      <a:pt x="16645" y="12492"/>
                    </a:cubicBezTo>
                    <a:cubicBezTo>
                      <a:pt x="16651" y="12267"/>
                      <a:pt x="16663" y="12045"/>
                      <a:pt x="16664" y="11818"/>
                    </a:cubicBezTo>
                    <a:lnTo>
                      <a:pt x="16682" y="10665"/>
                    </a:lnTo>
                    <a:cubicBezTo>
                      <a:pt x="16683" y="10236"/>
                      <a:pt x="16691" y="9807"/>
                      <a:pt x="16707" y="9381"/>
                    </a:cubicBezTo>
                    <a:cubicBezTo>
                      <a:pt x="16730" y="8772"/>
                      <a:pt x="16766" y="8169"/>
                      <a:pt x="16828" y="7584"/>
                    </a:cubicBezTo>
                    <a:cubicBezTo>
                      <a:pt x="16960" y="6337"/>
                      <a:pt x="17201" y="5202"/>
                      <a:pt x="17525" y="4260"/>
                    </a:cubicBezTo>
                    <a:cubicBezTo>
                      <a:pt x="18105" y="2571"/>
                      <a:pt x="18899" y="1760"/>
                      <a:pt x="19717" y="1693"/>
                    </a:cubicBezTo>
                    <a:lnTo>
                      <a:pt x="20741" y="1678"/>
                    </a:lnTo>
                    <a:lnTo>
                      <a:pt x="20741" y="2318"/>
                    </a:lnTo>
                    <a:cubicBezTo>
                      <a:pt x="20739" y="2390"/>
                      <a:pt x="20752" y="2457"/>
                      <a:pt x="20774" y="2492"/>
                    </a:cubicBezTo>
                    <a:cubicBezTo>
                      <a:pt x="20794" y="2524"/>
                      <a:pt x="20817" y="2525"/>
                      <a:pt x="20837" y="2492"/>
                    </a:cubicBezTo>
                    <a:lnTo>
                      <a:pt x="21564" y="1431"/>
                    </a:lnTo>
                    <a:cubicBezTo>
                      <a:pt x="21587" y="1397"/>
                      <a:pt x="21600" y="1323"/>
                      <a:pt x="21598" y="1247"/>
                    </a:cubicBezTo>
                    <a:cubicBezTo>
                      <a:pt x="21597" y="1181"/>
                      <a:pt x="21584" y="1123"/>
                      <a:pt x="21564" y="1092"/>
                    </a:cubicBezTo>
                    <a:lnTo>
                      <a:pt x="20832" y="21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18" name="Shape"/>
              <p:cNvSpPr/>
              <p:nvPr/>
            </p:nvSpPr>
            <p:spPr>
              <a:xfrm>
                <a:off x="20441772" y="4907876"/>
                <a:ext cx="1347334" cy="2036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2" h="21562" extrusionOk="0">
                    <a:moveTo>
                      <a:pt x="6584" y="2"/>
                    </a:moveTo>
                    <a:lnTo>
                      <a:pt x="681" y="6"/>
                    </a:lnTo>
                    <a:cubicBezTo>
                      <a:pt x="337" y="-34"/>
                      <a:pt x="18" y="133"/>
                      <a:pt x="1" y="363"/>
                    </a:cubicBezTo>
                    <a:cubicBezTo>
                      <a:pt x="-17" y="610"/>
                      <a:pt x="313" y="806"/>
                      <a:pt x="681" y="767"/>
                    </a:cubicBezTo>
                    <a:lnTo>
                      <a:pt x="6476" y="750"/>
                    </a:lnTo>
                    <a:cubicBezTo>
                      <a:pt x="7381" y="759"/>
                      <a:pt x="8281" y="800"/>
                      <a:pt x="9164" y="872"/>
                    </a:cubicBezTo>
                    <a:cubicBezTo>
                      <a:pt x="9962" y="936"/>
                      <a:pt x="10749" y="1025"/>
                      <a:pt x="11515" y="1178"/>
                    </a:cubicBezTo>
                    <a:cubicBezTo>
                      <a:pt x="13150" y="1507"/>
                      <a:pt x="14638" y="2126"/>
                      <a:pt x="15874" y="2947"/>
                    </a:cubicBezTo>
                    <a:cubicBezTo>
                      <a:pt x="18088" y="4417"/>
                      <a:pt x="19147" y="6424"/>
                      <a:pt x="19248" y="8497"/>
                    </a:cubicBezTo>
                    <a:lnTo>
                      <a:pt x="19305" y="19386"/>
                    </a:lnTo>
                    <a:lnTo>
                      <a:pt x="18537" y="19386"/>
                    </a:lnTo>
                    <a:cubicBezTo>
                      <a:pt x="18441" y="19382"/>
                      <a:pt x="18348" y="19415"/>
                      <a:pt x="18301" y="19470"/>
                    </a:cubicBezTo>
                    <a:cubicBezTo>
                      <a:pt x="18259" y="19520"/>
                      <a:pt x="18264" y="19584"/>
                      <a:pt x="18308" y="19634"/>
                    </a:cubicBezTo>
                    <a:lnTo>
                      <a:pt x="19699" y="21470"/>
                    </a:lnTo>
                    <a:cubicBezTo>
                      <a:pt x="19744" y="21529"/>
                      <a:pt x="19835" y="21566"/>
                      <a:pt x="19935" y="21562"/>
                    </a:cubicBezTo>
                    <a:cubicBezTo>
                      <a:pt x="20021" y="21559"/>
                      <a:pt x="20104" y="21525"/>
                      <a:pt x="20144" y="21474"/>
                    </a:cubicBezTo>
                    <a:lnTo>
                      <a:pt x="21542" y="19617"/>
                    </a:lnTo>
                    <a:cubicBezTo>
                      <a:pt x="21582" y="19569"/>
                      <a:pt x="21583" y="19514"/>
                      <a:pt x="21542" y="19466"/>
                    </a:cubicBezTo>
                    <a:cubicBezTo>
                      <a:pt x="21497" y="19413"/>
                      <a:pt x="21411" y="19379"/>
                      <a:pt x="21320" y="19382"/>
                    </a:cubicBezTo>
                    <a:lnTo>
                      <a:pt x="20468" y="19382"/>
                    </a:lnTo>
                    <a:lnTo>
                      <a:pt x="20436" y="8509"/>
                    </a:lnTo>
                    <a:cubicBezTo>
                      <a:pt x="20434" y="7979"/>
                      <a:pt x="20377" y="7452"/>
                      <a:pt x="20259" y="6934"/>
                    </a:cubicBezTo>
                    <a:cubicBezTo>
                      <a:pt x="20143" y="6427"/>
                      <a:pt x="19970" y="5925"/>
                      <a:pt x="19725" y="5438"/>
                    </a:cubicBezTo>
                    <a:cubicBezTo>
                      <a:pt x="19234" y="4465"/>
                      <a:pt x="18457" y="3559"/>
                      <a:pt x="17418" y="2775"/>
                    </a:cubicBezTo>
                    <a:cubicBezTo>
                      <a:pt x="16073" y="1760"/>
                      <a:pt x="14378" y="1006"/>
                      <a:pt x="12500" y="582"/>
                    </a:cubicBezTo>
                    <a:cubicBezTo>
                      <a:pt x="11574" y="373"/>
                      <a:pt x="10602" y="246"/>
                      <a:pt x="9628" y="158"/>
                    </a:cubicBezTo>
                    <a:cubicBezTo>
                      <a:pt x="8627" y="66"/>
                      <a:pt x="7614" y="12"/>
                      <a:pt x="6584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19" name="Shape"/>
              <p:cNvSpPr/>
              <p:nvPr/>
            </p:nvSpPr>
            <p:spPr>
              <a:xfrm>
                <a:off x="18789201" y="7631798"/>
                <a:ext cx="2933333" cy="1287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8" h="21540" extrusionOk="0">
                    <a:moveTo>
                      <a:pt x="21288" y="7"/>
                    </a:moveTo>
                    <a:cubicBezTo>
                      <a:pt x="21161" y="50"/>
                      <a:pt x="21067" y="299"/>
                      <a:pt x="21069" y="591"/>
                    </a:cubicBezTo>
                    <a:lnTo>
                      <a:pt x="21078" y="5814"/>
                    </a:lnTo>
                    <a:cubicBezTo>
                      <a:pt x="21071" y="6759"/>
                      <a:pt x="21042" y="7693"/>
                      <a:pt x="20993" y="8615"/>
                    </a:cubicBezTo>
                    <a:cubicBezTo>
                      <a:pt x="20949" y="9447"/>
                      <a:pt x="20887" y="10279"/>
                      <a:pt x="20780" y="11078"/>
                    </a:cubicBezTo>
                    <a:cubicBezTo>
                      <a:pt x="20551" y="12785"/>
                      <a:pt x="20121" y="14340"/>
                      <a:pt x="19550" y="15631"/>
                    </a:cubicBezTo>
                    <a:cubicBezTo>
                      <a:pt x="18527" y="17944"/>
                      <a:pt x="17131" y="19050"/>
                      <a:pt x="15689" y="19155"/>
                    </a:cubicBezTo>
                    <a:lnTo>
                      <a:pt x="1511" y="19175"/>
                    </a:lnTo>
                    <a:lnTo>
                      <a:pt x="1511" y="18366"/>
                    </a:lnTo>
                    <a:cubicBezTo>
                      <a:pt x="1514" y="18266"/>
                      <a:pt x="1491" y="18175"/>
                      <a:pt x="1453" y="18127"/>
                    </a:cubicBezTo>
                    <a:cubicBezTo>
                      <a:pt x="1418" y="18082"/>
                      <a:pt x="1376" y="18081"/>
                      <a:pt x="1342" y="18127"/>
                    </a:cubicBezTo>
                    <a:lnTo>
                      <a:pt x="62" y="19580"/>
                    </a:lnTo>
                    <a:cubicBezTo>
                      <a:pt x="21" y="19627"/>
                      <a:pt x="-2" y="19728"/>
                      <a:pt x="1" y="19833"/>
                    </a:cubicBezTo>
                    <a:cubicBezTo>
                      <a:pt x="3" y="19923"/>
                      <a:pt x="27" y="20003"/>
                      <a:pt x="62" y="20045"/>
                    </a:cubicBezTo>
                    <a:lnTo>
                      <a:pt x="1351" y="21512"/>
                    </a:lnTo>
                    <a:cubicBezTo>
                      <a:pt x="1384" y="21553"/>
                      <a:pt x="1426" y="21548"/>
                      <a:pt x="1459" y="21505"/>
                    </a:cubicBezTo>
                    <a:cubicBezTo>
                      <a:pt x="1495" y="21458"/>
                      <a:pt x="1516" y="21374"/>
                      <a:pt x="1514" y="21279"/>
                    </a:cubicBezTo>
                    <a:lnTo>
                      <a:pt x="1514" y="20403"/>
                    </a:lnTo>
                    <a:lnTo>
                      <a:pt x="15681" y="20397"/>
                    </a:lnTo>
                    <a:cubicBezTo>
                      <a:pt x="16050" y="20394"/>
                      <a:pt x="16416" y="20327"/>
                      <a:pt x="16777" y="20204"/>
                    </a:cubicBezTo>
                    <a:cubicBezTo>
                      <a:pt x="17129" y="20084"/>
                      <a:pt x="17478" y="19908"/>
                      <a:pt x="17817" y="19653"/>
                    </a:cubicBezTo>
                    <a:cubicBezTo>
                      <a:pt x="18494" y="19143"/>
                      <a:pt x="19124" y="18322"/>
                      <a:pt x="19669" y="17237"/>
                    </a:cubicBezTo>
                    <a:cubicBezTo>
                      <a:pt x="20376" y="15832"/>
                      <a:pt x="20900" y="14062"/>
                      <a:pt x="21195" y="12100"/>
                    </a:cubicBezTo>
                    <a:cubicBezTo>
                      <a:pt x="21340" y="11133"/>
                      <a:pt x="21428" y="10126"/>
                      <a:pt x="21490" y="9106"/>
                    </a:cubicBezTo>
                    <a:cubicBezTo>
                      <a:pt x="21553" y="8060"/>
                      <a:pt x="21591" y="6997"/>
                      <a:pt x="21598" y="5921"/>
                    </a:cubicBezTo>
                    <a:lnTo>
                      <a:pt x="21592" y="591"/>
                    </a:lnTo>
                    <a:cubicBezTo>
                      <a:pt x="21589" y="227"/>
                      <a:pt x="21447" y="-47"/>
                      <a:pt x="21288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20" name="Shape"/>
              <p:cNvSpPr/>
              <p:nvPr/>
            </p:nvSpPr>
            <p:spPr>
              <a:xfrm>
                <a:off x="13798100" y="8717224"/>
                <a:ext cx="4310184" cy="2063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457" extrusionOk="0">
                    <a:moveTo>
                      <a:pt x="912" y="210"/>
                    </a:moveTo>
                    <a:lnTo>
                      <a:pt x="42" y="9250"/>
                    </a:lnTo>
                    <a:cubicBezTo>
                      <a:pt x="14" y="9541"/>
                      <a:pt x="-2" y="10170"/>
                      <a:pt x="0" y="10818"/>
                    </a:cubicBezTo>
                    <a:cubicBezTo>
                      <a:pt x="1" y="11382"/>
                      <a:pt x="17" y="11877"/>
                      <a:pt x="42" y="12139"/>
                    </a:cubicBezTo>
                    <a:lnTo>
                      <a:pt x="918" y="21261"/>
                    </a:lnTo>
                    <a:cubicBezTo>
                      <a:pt x="941" y="21518"/>
                      <a:pt x="969" y="21526"/>
                      <a:pt x="992" y="21261"/>
                    </a:cubicBezTo>
                    <a:cubicBezTo>
                      <a:pt x="1017" y="20970"/>
                      <a:pt x="1031" y="20407"/>
                      <a:pt x="1030" y="19816"/>
                    </a:cubicBezTo>
                    <a:lnTo>
                      <a:pt x="1030" y="14079"/>
                    </a:lnTo>
                    <a:lnTo>
                      <a:pt x="21397" y="13996"/>
                    </a:lnTo>
                    <a:cubicBezTo>
                      <a:pt x="21497" y="14137"/>
                      <a:pt x="21583" y="12591"/>
                      <a:pt x="21590" y="10529"/>
                    </a:cubicBezTo>
                    <a:cubicBezTo>
                      <a:pt x="21598" y="8248"/>
                      <a:pt x="21507" y="6329"/>
                      <a:pt x="21397" y="6443"/>
                    </a:cubicBezTo>
                    <a:lnTo>
                      <a:pt x="1028" y="6732"/>
                    </a:lnTo>
                    <a:lnTo>
                      <a:pt x="1028" y="1696"/>
                    </a:lnTo>
                    <a:cubicBezTo>
                      <a:pt x="1029" y="1078"/>
                      <a:pt x="1014" y="511"/>
                      <a:pt x="988" y="210"/>
                    </a:cubicBezTo>
                    <a:cubicBezTo>
                      <a:pt x="964" y="-65"/>
                      <a:pt x="936" y="-74"/>
                      <a:pt x="912" y="21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21" name="Shape"/>
              <p:cNvSpPr/>
              <p:nvPr/>
            </p:nvSpPr>
            <p:spPr>
              <a:xfrm>
                <a:off x="3934169" y="8782343"/>
                <a:ext cx="9171886" cy="29230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2" h="21594" extrusionOk="0">
                    <a:moveTo>
                      <a:pt x="21509" y="0"/>
                    </a:moveTo>
                    <a:lnTo>
                      <a:pt x="20401" y="3"/>
                    </a:lnTo>
                    <a:cubicBezTo>
                      <a:pt x="20250" y="10"/>
                      <a:pt x="20100" y="45"/>
                      <a:pt x="19953" y="108"/>
                    </a:cubicBezTo>
                    <a:cubicBezTo>
                      <a:pt x="19809" y="170"/>
                      <a:pt x="19668" y="259"/>
                      <a:pt x="19532" y="405"/>
                    </a:cubicBezTo>
                    <a:cubicBezTo>
                      <a:pt x="19255" y="700"/>
                      <a:pt x="19006" y="1223"/>
                      <a:pt x="18808" y="1929"/>
                    </a:cubicBezTo>
                    <a:cubicBezTo>
                      <a:pt x="18656" y="2474"/>
                      <a:pt x="18541" y="3106"/>
                      <a:pt x="18469" y="3782"/>
                    </a:cubicBezTo>
                    <a:cubicBezTo>
                      <a:pt x="18433" y="4120"/>
                      <a:pt x="18408" y="4468"/>
                      <a:pt x="18391" y="4820"/>
                    </a:cubicBezTo>
                    <a:cubicBezTo>
                      <a:pt x="18373" y="5181"/>
                      <a:pt x="18365" y="5548"/>
                      <a:pt x="18365" y="5917"/>
                    </a:cubicBezTo>
                    <a:lnTo>
                      <a:pt x="18344" y="15143"/>
                    </a:lnTo>
                    <a:cubicBezTo>
                      <a:pt x="18329" y="16585"/>
                      <a:pt x="18173" y="17982"/>
                      <a:pt x="17848" y="19005"/>
                    </a:cubicBezTo>
                    <a:cubicBezTo>
                      <a:pt x="17666" y="19576"/>
                      <a:pt x="17447" y="20001"/>
                      <a:pt x="17207" y="20230"/>
                    </a:cubicBezTo>
                    <a:cubicBezTo>
                      <a:pt x="17095" y="20337"/>
                      <a:pt x="16978" y="20402"/>
                      <a:pt x="16860" y="20447"/>
                    </a:cubicBezTo>
                    <a:cubicBezTo>
                      <a:pt x="16731" y="20498"/>
                      <a:pt x="16599" y="20526"/>
                      <a:pt x="16466" y="20532"/>
                    </a:cubicBezTo>
                    <a:lnTo>
                      <a:pt x="484" y="20556"/>
                    </a:lnTo>
                    <a:lnTo>
                      <a:pt x="484" y="20192"/>
                    </a:lnTo>
                    <a:cubicBezTo>
                      <a:pt x="485" y="20148"/>
                      <a:pt x="477" y="20108"/>
                      <a:pt x="465" y="20087"/>
                    </a:cubicBezTo>
                    <a:cubicBezTo>
                      <a:pt x="454" y="20067"/>
                      <a:pt x="440" y="20066"/>
                      <a:pt x="429" y="20087"/>
                    </a:cubicBezTo>
                    <a:lnTo>
                      <a:pt x="20" y="20729"/>
                    </a:lnTo>
                    <a:cubicBezTo>
                      <a:pt x="7" y="20749"/>
                      <a:pt x="-1" y="20794"/>
                      <a:pt x="0" y="20840"/>
                    </a:cubicBezTo>
                    <a:cubicBezTo>
                      <a:pt x="1" y="20880"/>
                      <a:pt x="8" y="20915"/>
                      <a:pt x="19" y="20934"/>
                    </a:cubicBezTo>
                    <a:lnTo>
                      <a:pt x="432" y="21582"/>
                    </a:lnTo>
                    <a:cubicBezTo>
                      <a:pt x="442" y="21600"/>
                      <a:pt x="455" y="21598"/>
                      <a:pt x="466" y="21579"/>
                    </a:cubicBezTo>
                    <a:cubicBezTo>
                      <a:pt x="478" y="21558"/>
                      <a:pt x="484" y="21518"/>
                      <a:pt x="484" y="21476"/>
                    </a:cubicBezTo>
                    <a:lnTo>
                      <a:pt x="484" y="21066"/>
                    </a:lnTo>
                    <a:lnTo>
                      <a:pt x="16481" y="21048"/>
                    </a:lnTo>
                    <a:cubicBezTo>
                      <a:pt x="16632" y="21041"/>
                      <a:pt x="16782" y="21006"/>
                      <a:pt x="16930" y="20943"/>
                    </a:cubicBezTo>
                    <a:cubicBezTo>
                      <a:pt x="17073" y="20881"/>
                      <a:pt x="17215" y="20795"/>
                      <a:pt x="17351" y="20649"/>
                    </a:cubicBezTo>
                    <a:cubicBezTo>
                      <a:pt x="17627" y="20354"/>
                      <a:pt x="17876" y="19828"/>
                      <a:pt x="18074" y="19122"/>
                    </a:cubicBezTo>
                    <a:cubicBezTo>
                      <a:pt x="18227" y="18577"/>
                      <a:pt x="18342" y="17946"/>
                      <a:pt x="18414" y="17269"/>
                    </a:cubicBezTo>
                    <a:cubicBezTo>
                      <a:pt x="18450" y="16931"/>
                      <a:pt x="18475" y="16583"/>
                      <a:pt x="18492" y="16231"/>
                    </a:cubicBezTo>
                    <a:cubicBezTo>
                      <a:pt x="18509" y="15870"/>
                      <a:pt x="18518" y="15503"/>
                      <a:pt x="18519" y="15135"/>
                    </a:cubicBezTo>
                    <a:lnTo>
                      <a:pt x="18539" y="5911"/>
                    </a:lnTo>
                    <a:cubicBezTo>
                      <a:pt x="18554" y="4470"/>
                      <a:pt x="18710" y="3072"/>
                      <a:pt x="19035" y="2049"/>
                    </a:cubicBezTo>
                    <a:cubicBezTo>
                      <a:pt x="19217" y="1479"/>
                      <a:pt x="19436" y="1050"/>
                      <a:pt x="19676" y="821"/>
                    </a:cubicBezTo>
                    <a:cubicBezTo>
                      <a:pt x="19789" y="714"/>
                      <a:pt x="19905" y="652"/>
                      <a:pt x="20022" y="607"/>
                    </a:cubicBezTo>
                    <a:cubicBezTo>
                      <a:pt x="20152" y="557"/>
                      <a:pt x="20283" y="528"/>
                      <a:pt x="20416" y="522"/>
                    </a:cubicBezTo>
                    <a:lnTo>
                      <a:pt x="21509" y="522"/>
                    </a:lnTo>
                    <a:cubicBezTo>
                      <a:pt x="21550" y="523"/>
                      <a:pt x="21584" y="432"/>
                      <a:pt x="21591" y="308"/>
                    </a:cubicBezTo>
                    <a:cubicBezTo>
                      <a:pt x="21599" y="150"/>
                      <a:pt x="21561" y="5"/>
                      <a:pt x="21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22" name="Shape"/>
              <p:cNvSpPr/>
              <p:nvPr/>
            </p:nvSpPr>
            <p:spPr>
              <a:xfrm>
                <a:off x="12272469" y="3562349"/>
                <a:ext cx="3045958" cy="30667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83" h="21230" extrusionOk="0">
                    <a:moveTo>
                      <a:pt x="10194" y="0"/>
                    </a:moveTo>
                    <a:cubicBezTo>
                      <a:pt x="7585" y="0"/>
                      <a:pt x="4974" y="1029"/>
                      <a:pt x="2983" y="3088"/>
                    </a:cubicBezTo>
                    <a:cubicBezTo>
                      <a:pt x="15" y="6159"/>
                      <a:pt x="-736" y="10649"/>
                      <a:pt x="721" y="14443"/>
                    </a:cubicBezTo>
                    <a:cubicBezTo>
                      <a:pt x="773" y="14631"/>
                      <a:pt x="996" y="14701"/>
                      <a:pt x="1140" y="14575"/>
                    </a:cubicBezTo>
                    <a:cubicBezTo>
                      <a:pt x="1223" y="14503"/>
                      <a:pt x="1247" y="14379"/>
                      <a:pt x="1199" y="14279"/>
                    </a:cubicBezTo>
                    <a:cubicBezTo>
                      <a:pt x="-190" y="10665"/>
                      <a:pt x="526" y="6386"/>
                      <a:pt x="3353" y="3462"/>
                    </a:cubicBezTo>
                    <a:cubicBezTo>
                      <a:pt x="5248" y="1501"/>
                      <a:pt x="7733" y="519"/>
                      <a:pt x="10218" y="519"/>
                    </a:cubicBezTo>
                    <a:cubicBezTo>
                      <a:pt x="11288" y="519"/>
                      <a:pt x="12357" y="713"/>
                      <a:pt x="13381" y="1077"/>
                    </a:cubicBezTo>
                    <a:lnTo>
                      <a:pt x="13243" y="1327"/>
                    </a:lnTo>
                    <a:cubicBezTo>
                      <a:pt x="13221" y="1362"/>
                      <a:pt x="13222" y="1407"/>
                      <a:pt x="13243" y="1442"/>
                    </a:cubicBezTo>
                    <a:cubicBezTo>
                      <a:pt x="13262" y="1475"/>
                      <a:pt x="13294" y="1495"/>
                      <a:pt x="13330" y="1495"/>
                    </a:cubicBezTo>
                    <a:lnTo>
                      <a:pt x="14629" y="1566"/>
                    </a:lnTo>
                    <a:cubicBezTo>
                      <a:pt x="14671" y="1568"/>
                      <a:pt x="14709" y="1544"/>
                      <a:pt x="14727" y="1506"/>
                    </a:cubicBezTo>
                    <a:cubicBezTo>
                      <a:pt x="14744" y="1472"/>
                      <a:pt x="14742" y="1433"/>
                      <a:pt x="14722" y="1401"/>
                    </a:cubicBezTo>
                    <a:lnTo>
                      <a:pt x="13994" y="272"/>
                    </a:lnTo>
                    <a:cubicBezTo>
                      <a:pt x="13976" y="242"/>
                      <a:pt x="13944" y="223"/>
                      <a:pt x="13909" y="223"/>
                    </a:cubicBezTo>
                    <a:cubicBezTo>
                      <a:pt x="13871" y="222"/>
                      <a:pt x="13837" y="245"/>
                      <a:pt x="13819" y="280"/>
                    </a:cubicBezTo>
                    <a:lnTo>
                      <a:pt x="13625" y="629"/>
                    </a:lnTo>
                    <a:cubicBezTo>
                      <a:pt x="12517" y="220"/>
                      <a:pt x="11357" y="0"/>
                      <a:pt x="10194" y="0"/>
                    </a:cubicBezTo>
                    <a:close/>
                    <a:moveTo>
                      <a:pt x="19845" y="8083"/>
                    </a:moveTo>
                    <a:cubicBezTo>
                      <a:pt x="19803" y="8094"/>
                      <a:pt x="19762" y="8119"/>
                      <a:pt x="19728" y="8157"/>
                    </a:cubicBezTo>
                    <a:cubicBezTo>
                      <a:pt x="19674" y="8219"/>
                      <a:pt x="19658" y="8308"/>
                      <a:pt x="19689" y="8385"/>
                    </a:cubicBezTo>
                    <a:cubicBezTo>
                      <a:pt x="20382" y="11624"/>
                      <a:pt x="19518" y="15147"/>
                      <a:pt x="17083" y="17666"/>
                    </a:cubicBezTo>
                    <a:cubicBezTo>
                      <a:pt x="14635" y="20198"/>
                      <a:pt x="11205" y="21091"/>
                      <a:pt x="8061" y="20353"/>
                    </a:cubicBezTo>
                    <a:lnTo>
                      <a:pt x="8154" y="19982"/>
                    </a:lnTo>
                    <a:cubicBezTo>
                      <a:pt x="8167" y="19943"/>
                      <a:pt x="8156" y="19901"/>
                      <a:pt x="8128" y="19872"/>
                    </a:cubicBezTo>
                    <a:cubicBezTo>
                      <a:pt x="8102" y="19846"/>
                      <a:pt x="8064" y="19835"/>
                      <a:pt x="8029" y="19845"/>
                    </a:cubicBezTo>
                    <a:lnTo>
                      <a:pt x="6757" y="20122"/>
                    </a:lnTo>
                    <a:cubicBezTo>
                      <a:pt x="6716" y="20131"/>
                      <a:pt x="6683" y="20165"/>
                      <a:pt x="6675" y="20208"/>
                    </a:cubicBezTo>
                    <a:cubicBezTo>
                      <a:pt x="6668" y="20244"/>
                      <a:pt x="6680" y="20281"/>
                      <a:pt x="6707" y="20306"/>
                    </a:cubicBezTo>
                    <a:lnTo>
                      <a:pt x="7692" y="21202"/>
                    </a:lnTo>
                    <a:cubicBezTo>
                      <a:pt x="7717" y="21227"/>
                      <a:pt x="7754" y="21236"/>
                      <a:pt x="7788" y="21227"/>
                    </a:cubicBezTo>
                    <a:cubicBezTo>
                      <a:pt x="7825" y="21217"/>
                      <a:pt x="7851" y="21186"/>
                      <a:pt x="7859" y="21147"/>
                    </a:cubicBezTo>
                    <a:lnTo>
                      <a:pt x="7939" y="20828"/>
                    </a:lnTo>
                    <a:cubicBezTo>
                      <a:pt x="11239" y="21600"/>
                      <a:pt x="14836" y="20661"/>
                      <a:pt x="17404" y="18004"/>
                    </a:cubicBezTo>
                    <a:cubicBezTo>
                      <a:pt x="19956" y="15364"/>
                      <a:pt x="20864" y="11675"/>
                      <a:pt x="20145" y="8281"/>
                    </a:cubicBezTo>
                    <a:cubicBezTo>
                      <a:pt x="20117" y="8129"/>
                      <a:pt x="19973" y="8049"/>
                      <a:pt x="19845" y="80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24" name="Circle"/>
              <p:cNvSpPr/>
              <p:nvPr/>
            </p:nvSpPr>
            <p:spPr>
              <a:xfrm>
                <a:off x="1993472" y="9693040"/>
                <a:ext cx="482601" cy="482601"/>
              </a:xfrm>
              <a:prstGeom prst="ellipse">
                <a:avLst/>
              </a:prstGeom>
              <a:solidFill>
                <a:srgbClr val="D6D7D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 dirty="0"/>
              </a:p>
            </p:txBody>
          </p:sp>
          <p:sp>
            <p:nvSpPr>
              <p:cNvPr id="1025" name="Graphic 158"/>
              <p:cNvSpPr/>
              <p:nvPr/>
            </p:nvSpPr>
            <p:spPr>
              <a:xfrm>
                <a:off x="2091894" y="9789087"/>
                <a:ext cx="285757" cy="2854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65" h="21407" extrusionOk="0">
                    <a:moveTo>
                      <a:pt x="11466" y="3"/>
                    </a:moveTo>
                    <a:cubicBezTo>
                      <a:pt x="11070" y="-32"/>
                      <a:pt x="10720" y="262"/>
                      <a:pt x="10685" y="659"/>
                    </a:cubicBezTo>
                    <a:cubicBezTo>
                      <a:pt x="10683" y="678"/>
                      <a:pt x="10682" y="698"/>
                      <a:pt x="10682" y="718"/>
                    </a:cubicBezTo>
                    <a:lnTo>
                      <a:pt x="10682" y="2150"/>
                    </a:lnTo>
                    <a:cubicBezTo>
                      <a:pt x="10680" y="2517"/>
                      <a:pt x="10958" y="2825"/>
                      <a:pt x="11323" y="2858"/>
                    </a:cubicBezTo>
                    <a:cubicBezTo>
                      <a:pt x="15647" y="3203"/>
                      <a:pt x="18873" y="6998"/>
                      <a:pt x="18530" y="11335"/>
                    </a:cubicBezTo>
                    <a:cubicBezTo>
                      <a:pt x="18186" y="15673"/>
                      <a:pt x="14403" y="18909"/>
                      <a:pt x="10079" y="18565"/>
                    </a:cubicBezTo>
                    <a:cubicBezTo>
                      <a:pt x="5756" y="18220"/>
                      <a:pt x="2529" y="14425"/>
                      <a:pt x="2873" y="10087"/>
                    </a:cubicBezTo>
                    <a:cubicBezTo>
                      <a:pt x="3003" y="8447"/>
                      <a:pt x="3642" y="6888"/>
                      <a:pt x="4700" y="5630"/>
                    </a:cubicBezTo>
                    <a:lnTo>
                      <a:pt x="6166" y="7101"/>
                    </a:lnTo>
                    <a:cubicBezTo>
                      <a:pt x="6299" y="7235"/>
                      <a:pt x="6480" y="7310"/>
                      <a:pt x="6669" y="7310"/>
                    </a:cubicBezTo>
                    <a:cubicBezTo>
                      <a:pt x="7063" y="7310"/>
                      <a:pt x="7381" y="6991"/>
                      <a:pt x="7381" y="6596"/>
                    </a:cubicBezTo>
                    <a:lnTo>
                      <a:pt x="7381" y="1595"/>
                    </a:lnTo>
                    <a:cubicBezTo>
                      <a:pt x="7381" y="1200"/>
                      <a:pt x="7063" y="880"/>
                      <a:pt x="6669" y="880"/>
                    </a:cubicBezTo>
                    <a:lnTo>
                      <a:pt x="1684" y="880"/>
                    </a:lnTo>
                    <a:cubicBezTo>
                      <a:pt x="1291" y="881"/>
                      <a:pt x="972" y="1200"/>
                      <a:pt x="972" y="1595"/>
                    </a:cubicBezTo>
                    <a:cubicBezTo>
                      <a:pt x="972" y="1784"/>
                      <a:pt x="1047" y="1966"/>
                      <a:pt x="1181" y="2100"/>
                    </a:cubicBezTo>
                    <a:lnTo>
                      <a:pt x="2683" y="3607"/>
                    </a:lnTo>
                    <a:cubicBezTo>
                      <a:pt x="884" y="5634"/>
                      <a:pt x="-75" y="8275"/>
                      <a:pt x="4" y="10989"/>
                    </a:cubicBezTo>
                    <a:cubicBezTo>
                      <a:pt x="168" y="16905"/>
                      <a:pt x="5082" y="21568"/>
                      <a:pt x="10980" y="21403"/>
                    </a:cubicBezTo>
                    <a:cubicBezTo>
                      <a:pt x="16877" y="21239"/>
                      <a:pt x="21525" y="16309"/>
                      <a:pt x="21361" y="10393"/>
                    </a:cubicBezTo>
                    <a:cubicBezTo>
                      <a:pt x="21208" y="4895"/>
                      <a:pt x="16933" y="406"/>
                      <a:pt x="1146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>
                  <a:defRPr sz="1800" b="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900"/>
              </a:p>
            </p:txBody>
          </p:sp>
          <p:sp>
            <p:nvSpPr>
              <p:cNvPr id="1026" name="Circle"/>
              <p:cNvSpPr/>
              <p:nvPr/>
            </p:nvSpPr>
            <p:spPr>
              <a:xfrm>
                <a:off x="3738535" y="11561657"/>
                <a:ext cx="77298" cy="77298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27" name="Circle"/>
              <p:cNvSpPr/>
              <p:nvPr/>
            </p:nvSpPr>
            <p:spPr>
              <a:xfrm>
                <a:off x="3542991" y="11561657"/>
                <a:ext cx="77298" cy="77298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  <p:sp>
            <p:nvSpPr>
              <p:cNvPr id="1028" name="Circle"/>
              <p:cNvSpPr/>
              <p:nvPr/>
            </p:nvSpPr>
            <p:spPr>
              <a:xfrm>
                <a:off x="3229725" y="11561657"/>
                <a:ext cx="77298" cy="77298"/>
              </a:xfrm>
              <a:prstGeom prst="ellipse">
                <a:avLst/>
              </a:prstGeom>
              <a:solidFill>
                <a:srgbClr val="D6D7D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600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7EAFE8B5-5092-FF4E-AC91-AD3F7C5FF919}"/>
                </a:ext>
              </a:extLst>
            </p:cNvPr>
            <p:cNvGrpSpPr/>
            <p:nvPr/>
          </p:nvGrpSpPr>
          <p:grpSpPr>
            <a:xfrm>
              <a:off x="19976586" y="1024628"/>
              <a:ext cx="3244071" cy="687453"/>
              <a:chOff x="19976586" y="1024628"/>
              <a:chExt cx="3244071" cy="687453"/>
            </a:xfrm>
          </p:grpSpPr>
          <p:sp>
            <p:nvSpPr>
              <p:cNvPr id="58" name="Template by HiSlide.io">
                <a:extLst>
                  <a:ext uri="{FF2B5EF4-FFF2-40B4-BE49-F238E27FC236}">
                    <a16:creationId xmlns:a16="http://schemas.microsoft.com/office/drawing/2014/main" id="{DEAC03FC-B57D-F745-9DC9-D69D3DC2F09A}"/>
                  </a:ext>
                </a:extLst>
              </p:cNvPr>
              <p:cNvSpPr txBox="1"/>
              <p:nvPr/>
            </p:nvSpPr>
            <p:spPr>
              <a:xfrm>
                <a:off x="20155470" y="1024628"/>
                <a:ext cx="3065187" cy="45653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/>
              <a:p>
                <a:pPr algn="r">
                  <a:defRPr sz="2300" b="0">
                    <a:solidFill>
                      <a:srgbClr val="4B97ED"/>
                    </a:solidFill>
                    <a:latin typeface="Barlow Bold"/>
                    <a:ea typeface="Barlow Bold"/>
                    <a:cs typeface="Barlow Bold"/>
                    <a:sym typeface="Barlow Bold"/>
                  </a:defRPr>
                </a:pPr>
                <a:r>
                  <a:rPr sz="1150" dirty="0">
                    <a:solidFill>
                      <a:schemeClr val="accent3"/>
                    </a:solidFill>
                    <a:latin typeface="Barlow Medium"/>
                    <a:ea typeface="Barlow Medium"/>
                    <a:cs typeface="Barlow Medium"/>
                    <a:sym typeface="Barlow Medium"/>
                  </a:rPr>
                  <a:t>Template by</a:t>
                </a:r>
                <a:r>
                  <a:rPr sz="1150" dirty="0">
                    <a:solidFill>
                      <a:schemeClr val="accent3"/>
                    </a:solidFill>
                  </a:rPr>
                  <a:t> </a:t>
                </a:r>
                <a:r>
                  <a:rPr sz="1150" dirty="0">
                    <a:solidFill>
                      <a:schemeClr val="accent3"/>
                    </a:solidFill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HiSlide.io</a:t>
                </a:r>
              </a:p>
            </p:txBody>
          </p:sp>
          <p:sp>
            <p:nvSpPr>
              <p:cNvPr id="59" name="PowerPoint - Keynote - Google Slides">
                <a:extLst>
                  <a:ext uri="{FF2B5EF4-FFF2-40B4-BE49-F238E27FC236}">
                    <a16:creationId xmlns:a16="http://schemas.microsoft.com/office/drawing/2014/main" id="{6260A656-7554-A74F-86C7-45CC042CC5B5}"/>
                  </a:ext>
                </a:extLst>
              </p:cNvPr>
              <p:cNvSpPr txBox="1"/>
              <p:nvPr/>
            </p:nvSpPr>
            <p:spPr>
              <a:xfrm>
                <a:off x="19976586" y="1440211"/>
                <a:ext cx="3219755" cy="27187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5400" tIns="25400" rIns="25400" bIns="25400" numCol="1" anchor="t">
                <a:spAutoFit/>
              </a:bodyPr>
              <a:lstStyle/>
              <a:p>
                <a:pPr algn="r">
                  <a:defRPr sz="1100" b="0" cap="all">
                    <a:solidFill>
                      <a:srgbClr val="8C8F9A"/>
                    </a:solidFill>
                    <a:latin typeface="Barlow Medium"/>
                    <a:ea typeface="Barlow Medium"/>
                    <a:cs typeface="Barlow Medium"/>
                    <a:sym typeface="Barlow Medium"/>
                  </a:defRPr>
                </a:pPr>
                <a:r>
                  <a:rPr sz="550" dirty="0">
                    <a:solidFill>
                      <a:schemeClr val="tx2"/>
                    </a:solidFill>
                  </a:rPr>
                  <a:t>PowerPoint - Keynote - Google Slides</a:t>
                </a:r>
              </a:p>
            </p:txBody>
          </p:sp>
        </p:grpSp>
      </p:grpSp>
      <p:pic>
        <p:nvPicPr>
          <p:cNvPr id="4" name="Image 4">
            <a:extLst>
              <a:ext uri="{FF2B5EF4-FFF2-40B4-BE49-F238E27FC236}">
                <a16:creationId xmlns:a16="http://schemas.microsoft.com/office/drawing/2014/main" id="{83776DF8-1460-ED1D-F675-0FF110BC0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1787" y="2528641"/>
            <a:ext cx="880188" cy="500232"/>
          </a:xfrm>
          <a:prstGeom prst="rect">
            <a:avLst/>
          </a:prstGeom>
          <a:effectLst>
            <a:softEdge rad="43281"/>
          </a:effectLst>
        </p:spPr>
      </p:pic>
      <p:sp>
        <p:nvSpPr>
          <p:cNvPr id="5" name="Sprint Planning">
            <a:extLst>
              <a:ext uri="{FF2B5EF4-FFF2-40B4-BE49-F238E27FC236}">
                <a16:creationId xmlns:a16="http://schemas.microsoft.com/office/drawing/2014/main" id="{2E4B43A7-881C-C35E-2D15-35DD732F5B4E}"/>
              </a:ext>
            </a:extLst>
          </p:cNvPr>
          <p:cNvSpPr txBox="1"/>
          <p:nvPr/>
        </p:nvSpPr>
        <p:spPr>
          <a:xfrm>
            <a:off x="934846" y="1271219"/>
            <a:ext cx="1372241" cy="2667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lvl1pPr>
              <a:defRPr sz="2500" b="0">
                <a:solidFill>
                  <a:srgbClr val="FFFFFF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</a:lstStyle>
          <a:p>
            <a:pPr algn="ctr"/>
            <a:r>
              <a:rPr sz="1400" b="1">
                <a:solidFill>
                  <a:srgbClr val="00B050"/>
                </a:solidFill>
                <a:hlinkClick r:id="rId5" action="ppaction://hlinksldjump"/>
              </a:rPr>
              <a:t>Sprint </a:t>
            </a:r>
            <a:r>
              <a:rPr lang="fr-FR" sz="1400" b="1">
                <a:solidFill>
                  <a:srgbClr val="00B050"/>
                </a:solidFill>
                <a:hlinkClick r:id="rId5" action="ppaction://hlinksldjump"/>
              </a:rPr>
              <a:t>0 – 23/09</a:t>
            </a:r>
            <a:endParaRPr sz="1400" b="1">
              <a:solidFill>
                <a:srgbClr val="00B050"/>
              </a:solidFill>
            </a:endParaRPr>
          </a:p>
        </p:txBody>
      </p:sp>
      <p:sp>
        <p:nvSpPr>
          <p:cNvPr id="6" name="2 - 4…">
            <a:extLst>
              <a:ext uri="{FF2B5EF4-FFF2-40B4-BE49-F238E27FC236}">
                <a16:creationId xmlns:a16="http://schemas.microsoft.com/office/drawing/2014/main" id="{E565AA3A-7441-0490-B122-AA17C21EC760}"/>
              </a:ext>
            </a:extLst>
          </p:cNvPr>
          <p:cNvSpPr txBox="1"/>
          <p:nvPr/>
        </p:nvSpPr>
        <p:spPr>
          <a:xfrm>
            <a:off x="1748586" y="1645005"/>
            <a:ext cx="1258988" cy="3898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/>
          <a:p>
            <a:pPr algn="ctr">
              <a:defRPr sz="2500" b="0">
                <a:solidFill>
                  <a:srgbClr val="2D364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pPr>
            <a:r>
              <a:rPr lang="fr-FR" sz="1100" b="1"/>
              <a:t>3</a:t>
            </a:r>
            <a:r>
              <a:rPr sz="1100" b="1"/>
              <a:t> </a:t>
            </a:r>
            <a:r>
              <a:rPr lang="fr-FR" sz="1100" b="1"/>
              <a:t>jours avant prochain sprint</a:t>
            </a:r>
            <a:endParaRPr sz="1100" b="1"/>
          </a:p>
        </p:txBody>
      </p:sp>
      <p:sp>
        <p:nvSpPr>
          <p:cNvPr id="7" name="Selected…">
            <a:extLst>
              <a:ext uri="{FF2B5EF4-FFF2-40B4-BE49-F238E27FC236}">
                <a16:creationId xmlns:a16="http://schemas.microsoft.com/office/drawing/2014/main" id="{2194D0DC-5B1D-B15E-9719-6D9873A8CE3D}"/>
              </a:ext>
            </a:extLst>
          </p:cNvPr>
          <p:cNvSpPr txBox="1"/>
          <p:nvPr/>
        </p:nvSpPr>
        <p:spPr>
          <a:xfrm>
            <a:off x="1962308" y="4955370"/>
            <a:ext cx="1804551" cy="5591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/>
          <a:p>
            <a:pPr algn="ctr">
              <a:defRPr sz="2500" b="0">
                <a:solidFill>
                  <a:srgbClr val="2D364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pPr>
            <a:r>
              <a:rPr lang="fr-FR" sz="1100"/>
              <a:t>Requête en cours : </a:t>
            </a:r>
          </a:p>
          <a:p>
            <a:pPr algn="ctr">
              <a:defRPr sz="2500" b="0">
                <a:solidFill>
                  <a:srgbClr val="2D364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pPr>
            <a:r>
              <a:rPr lang="fr-FR" sz="1100"/>
              <a:t>Point d’étape en groupe </a:t>
            </a:r>
          </a:p>
          <a:p>
            <a:pPr algn="ctr">
              <a:defRPr sz="2500" b="0">
                <a:solidFill>
                  <a:srgbClr val="2D364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pPr>
            <a:r>
              <a:rPr lang="fr-FR" sz="1100"/>
              <a:t>Et levée de blocages</a:t>
            </a:r>
            <a:endParaRPr sz="1100"/>
          </a:p>
        </p:txBody>
      </p:sp>
      <p:sp>
        <p:nvSpPr>
          <p:cNvPr id="8" name="2 - 4…">
            <a:extLst>
              <a:ext uri="{FF2B5EF4-FFF2-40B4-BE49-F238E27FC236}">
                <a16:creationId xmlns:a16="http://schemas.microsoft.com/office/drawing/2014/main" id="{05B3CDB5-FDD4-5B2C-571B-CF7674663A0C}"/>
              </a:ext>
            </a:extLst>
          </p:cNvPr>
          <p:cNvSpPr txBox="1"/>
          <p:nvPr/>
        </p:nvSpPr>
        <p:spPr>
          <a:xfrm>
            <a:off x="6329481" y="2269352"/>
            <a:ext cx="1258988" cy="3898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/>
          <a:p>
            <a:pPr algn="ctr">
              <a:defRPr sz="2500" b="0">
                <a:solidFill>
                  <a:srgbClr val="2D364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pPr>
            <a:r>
              <a:rPr lang="fr-FR" sz="1100">
                <a:solidFill>
                  <a:schemeClr val="accent3"/>
                </a:solidFill>
              </a:rPr>
              <a:t>3</a:t>
            </a:r>
            <a:r>
              <a:rPr sz="1100">
                <a:solidFill>
                  <a:schemeClr val="accent3"/>
                </a:solidFill>
              </a:rPr>
              <a:t> </a:t>
            </a:r>
            <a:r>
              <a:rPr lang="fr-FR" sz="1100">
                <a:solidFill>
                  <a:schemeClr val="accent3"/>
                </a:solidFill>
              </a:rPr>
              <a:t>jour avant prochain sprint</a:t>
            </a:r>
            <a:endParaRPr sz="1100">
              <a:solidFill>
                <a:schemeClr val="accent3"/>
              </a:solidFill>
            </a:endParaRPr>
          </a:p>
        </p:txBody>
      </p:sp>
      <p:sp>
        <p:nvSpPr>
          <p:cNvPr id="9" name="Sprint Planning">
            <a:extLst>
              <a:ext uri="{FF2B5EF4-FFF2-40B4-BE49-F238E27FC236}">
                <a16:creationId xmlns:a16="http://schemas.microsoft.com/office/drawing/2014/main" id="{31BA19D1-3024-44AA-F7E8-E105628C2C46}"/>
              </a:ext>
            </a:extLst>
          </p:cNvPr>
          <p:cNvSpPr txBox="1"/>
          <p:nvPr/>
        </p:nvSpPr>
        <p:spPr>
          <a:xfrm>
            <a:off x="6200040" y="3529409"/>
            <a:ext cx="3233148" cy="6360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lvl1pPr>
              <a:defRPr sz="2500" b="0">
                <a:solidFill>
                  <a:srgbClr val="FFFFFF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</a:lstStyle>
          <a:p>
            <a:pPr algn="ctr"/>
            <a:r>
              <a:rPr sz="1400" b="1">
                <a:solidFill>
                  <a:srgbClr val="00B0F0"/>
                </a:solidFill>
                <a:hlinkClick r:id="rId6" action="ppaction://hlinksldjump"/>
              </a:rPr>
              <a:t>Sprint </a:t>
            </a:r>
            <a:r>
              <a:rPr lang="fr-FR" sz="1400" b="1">
                <a:solidFill>
                  <a:srgbClr val="00B0F0"/>
                </a:solidFill>
                <a:hlinkClick r:id="rId6" action="ppaction://hlinksldjump"/>
              </a:rPr>
              <a:t>3 – 03/10</a:t>
            </a:r>
            <a:endParaRPr lang="fr-FR" sz="1400" b="1">
              <a:solidFill>
                <a:srgbClr val="00B0F0"/>
              </a:solidFill>
            </a:endParaRPr>
          </a:p>
          <a:p>
            <a:pPr algn="ctr"/>
            <a:r>
              <a:rPr lang="fr-FR" sz="1200" b="1">
                <a:solidFill>
                  <a:schemeClr val="tx1"/>
                </a:solidFill>
              </a:rPr>
              <a:t>Visuel de l’ensemble des demandes clients</a:t>
            </a:r>
          </a:p>
          <a:p>
            <a:pPr algn="ctr"/>
            <a:r>
              <a:rPr lang="fr-FR" sz="1200" b="1">
                <a:solidFill>
                  <a:schemeClr val="tx1"/>
                </a:solidFill>
              </a:rPr>
              <a:t>Si possible </a:t>
            </a:r>
            <a:endParaRPr sz="1200" b="1">
              <a:solidFill>
                <a:schemeClr val="tx1"/>
              </a:solidFill>
            </a:endParaRPr>
          </a:p>
        </p:txBody>
      </p:sp>
      <p:sp>
        <p:nvSpPr>
          <p:cNvPr id="10" name="Sprint Planning">
            <a:extLst>
              <a:ext uri="{FF2B5EF4-FFF2-40B4-BE49-F238E27FC236}">
                <a16:creationId xmlns:a16="http://schemas.microsoft.com/office/drawing/2014/main" id="{EFC896DB-1A13-F2B6-3012-745E56076784}"/>
              </a:ext>
            </a:extLst>
          </p:cNvPr>
          <p:cNvSpPr txBox="1"/>
          <p:nvPr/>
        </p:nvSpPr>
        <p:spPr>
          <a:xfrm>
            <a:off x="9932669" y="3514681"/>
            <a:ext cx="1372241" cy="2359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lvl1pPr>
              <a:defRPr sz="2500" b="0">
                <a:solidFill>
                  <a:srgbClr val="FFFFFF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</a:lstStyle>
          <a:p>
            <a:pPr algn="ctr"/>
            <a:r>
              <a:rPr lang="fr-FR" sz="1200" b="1">
                <a:solidFill>
                  <a:schemeClr val="tx1"/>
                </a:solidFill>
              </a:rPr>
              <a:t>Phase de Test</a:t>
            </a:r>
            <a:endParaRPr sz="1200" b="1">
              <a:solidFill>
                <a:schemeClr val="tx1"/>
              </a:solidFill>
            </a:endParaRPr>
          </a:p>
        </p:txBody>
      </p:sp>
      <p:sp>
        <p:nvSpPr>
          <p:cNvPr id="11" name="Circle">
            <a:extLst>
              <a:ext uri="{FF2B5EF4-FFF2-40B4-BE49-F238E27FC236}">
                <a16:creationId xmlns:a16="http://schemas.microsoft.com/office/drawing/2014/main" id="{8D7E6B7D-8352-5926-5EDA-0CDDAEFB586A}"/>
              </a:ext>
            </a:extLst>
          </p:cNvPr>
          <p:cNvSpPr/>
          <p:nvPr/>
        </p:nvSpPr>
        <p:spPr>
          <a:xfrm>
            <a:off x="2427758" y="5639460"/>
            <a:ext cx="548433" cy="293583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fr-FR" sz="1600" dirty="0">
                <a:solidFill>
                  <a:srgbClr val="00B0F0"/>
                </a:solidFill>
              </a:rPr>
              <a:t>MAJ</a:t>
            </a:r>
            <a:endParaRPr sz="1600" dirty="0">
              <a:solidFill>
                <a:srgbClr val="00B0F0"/>
              </a:solidFill>
            </a:endParaRPr>
          </a:p>
        </p:txBody>
      </p:sp>
      <p:sp>
        <p:nvSpPr>
          <p:cNvPr id="12" name="Sprint Review">
            <a:extLst>
              <a:ext uri="{FF2B5EF4-FFF2-40B4-BE49-F238E27FC236}">
                <a16:creationId xmlns:a16="http://schemas.microsoft.com/office/drawing/2014/main" id="{3E9C1C47-262D-94CC-115A-DD5A403DBF39}"/>
              </a:ext>
            </a:extLst>
          </p:cNvPr>
          <p:cNvSpPr txBox="1"/>
          <p:nvPr/>
        </p:nvSpPr>
        <p:spPr>
          <a:xfrm>
            <a:off x="76413" y="5197990"/>
            <a:ext cx="1192637" cy="8207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lvl1pPr algn="l">
              <a:defRPr sz="2500" b="0">
                <a:solidFill>
                  <a:srgbClr val="2D364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</a:lstStyle>
          <a:p>
            <a:pPr algn="ctr"/>
            <a:r>
              <a:rPr lang="fr-FR" sz="1250" dirty="0">
                <a:solidFill>
                  <a:schemeClr val="tx1"/>
                </a:solidFill>
              </a:rPr>
              <a:t>Présentation finale </a:t>
            </a:r>
          </a:p>
          <a:p>
            <a:pPr algn="ctr"/>
            <a:r>
              <a:rPr lang="fr-FR" sz="1250" dirty="0">
                <a:solidFill>
                  <a:schemeClr val="tx1"/>
                </a:solidFill>
              </a:rPr>
              <a:t>Lieu : </a:t>
            </a:r>
          </a:p>
          <a:p>
            <a:pPr algn="ctr"/>
            <a:r>
              <a:rPr lang="fr-FR" sz="1250" dirty="0" err="1">
                <a:solidFill>
                  <a:schemeClr val="tx1"/>
                </a:solidFill>
              </a:rPr>
              <a:t>Toys</a:t>
            </a:r>
            <a:r>
              <a:rPr lang="fr-FR" sz="1250" dirty="0">
                <a:solidFill>
                  <a:schemeClr val="tx1"/>
                </a:solidFill>
              </a:rPr>
              <a:t> &amp; </a:t>
            </a:r>
            <a:r>
              <a:rPr lang="fr-FR" sz="1250" dirty="0" err="1">
                <a:solidFill>
                  <a:schemeClr val="tx1"/>
                </a:solidFill>
              </a:rPr>
              <a:t>Models</a:t>
            </a:r>
            <a:endParaRPr lang="fr-FR" sz="1250" dirty="0">
              <a:solidFill>
                <a:schemeClr val="tx1"/>
              </a:solidFill>
            </a:endParaRP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9BB9753F-030B-43E4-66C5-AC330F427A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7735" y="887519"/>
            <a:ext cx="683464" cy="683464"/>
          </a:xfrm>
          <a:prstGeom prst="rect">
            <a:avLst/>
          </a:prstGeom>
        </p:spPr>
      </p:pic>
      <p:sp>
        <p:nvSpPr>
          <p:cNvPr id="17" name="Sprint Planning">
            <a:extLst>
              <a:ext uri="{FF2B5EF4-FFF2-40B4-BE49-F238E27FC236}">
                <a16:creationId xmlns:a16="http://schemas.microsoft.com/office/drawing/2014/main" id="{CC7297B4-BB92-BD92-6A96-A9F6A66999F4}"/>
              </a:ext>
            </a:extLst>
          </p:cNvPr>
          <p:cNvSpPr txBox="1"/>
          <p:nvPr/>
        </p:nvSpPr>
        <p:spPr>
          <a:xfrm>
            <a:off x="4143803" y="2366668"/>
            <a:ext cx="1372241" cy="2667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lvl1pPr>
              <a:defRPr sz="2500" b="0">
                <a:solidFill>
                  <a:srgbClr val="FFFFFF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</a:lstStyle>
          <a:p>
            <a:pPr algn="ctr"/>
            <a:r>
              <a:rPr sz="1400" b="1">
                <a:solidFill>
                  <a:srgbClr val="00B050"/>
                </a:solidFill>
                <a:hlinkClick r:id="rId8" action="ppaction://hlinksldjump"/>
              </a:rPr>
              <a:t>Sprint </a:t>
            </a:r>
            <a:r>
              <a:rPr lang="fr-FR" sz="1400" b="1">
                <a:solidFill>
                  <a:srgbClr val="00B050"/>
                </a:solidFill>
                <a:hlinkClick r:id="rId8" action="ppaction://hlinksldjump"/>
              </a:rPr>
              <a:t>2 – 29/09</a:t>
            </a:r>
            <a:endParaRPr sz="1400" b="1">
              <a:solidFill>
                <a:srgbClr val="00B050"/>
              </a:solidFill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F5763A31-2F4B-6557-5B19-1E7BA11361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93517" y="4973605"/>
            <a:ext cx="1398484" cy="1073463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stA="83000" endPos="65000" dist="50800" dir="5400000" sy="-100000" algn="bl" rotWithShape="0"/>
            <a:softEdge rad="55781"/>
          </a:effectLst>
        </p:spPr>
      </p:pic>
    </p:spTree>
    <p:extLst>
      <p:ext uri="{BB962C8B-B14F-4D97-AF65-F5344CB8AC3E}">
        <p14:creationId xmlns:p14="http://schemas.microsoft.com/office/powerpoint/2010/main" val="351424489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Galerie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Galerie</Template>
  <TotalTime>3249</TotalTime>
  <Words>981</Words>
  <Application>Microsoft Macintosh PowerPoint</Application>
  <PresentationFormat>Grand écran</PresentationFormat>
  <Paragraphs>211</Paragraphs>
  <Slides>28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7" baseType="lpstr">
      <vt:lpstr>Arial</vt:lpstr>
      <vt:lpstr>Barlow Bold</vt:lpstr>
      <vt:lpstr>Barlow Medium</vt:lpstr>
      <vt:lpstr>Barlow SemiBold</vt:lpstr>
      <vt:lpstr>Calibri</vt:lpstr>
      <vt:lpstr>Fira Sans Extra Condensed Medium</vt:lpstr>
      <vt:lpstr>Gill Sans MT</vt:lpstr>
      <vt:lpstr>Roboto</vt:lpstr>
      <vt:lpstr>Galerie</vt:lpstr>
      <vt:lpstr>Revue projet  n°1</vt:lpstr>
      <vt:lpstr>Contexte du projet :</vt:lpstr>
      <vt:lpstr>Objectifs :</vt:lpstr>
      <vt:lpstr>Rôle, organisation, outils de gestion projet</vt:lpstr>
      <vt:lpstr>Schema de principe développement – outils devs utilises</vt:lpstr>
      <vt:lpstr>Product backlog  (fonction user story) </vt:lpstr>
      <vt:lpstr>Planification des sprints </vt:lpstr>
      <vt:lpstr>Revue projet  n°2</vt:lpstr>
      <vt:lpstr>Présentation PowerPoint</vt:lpstr>
      <vt:lpstr>Sprint  Initial</vt:lpstr>
      <vt:lpstr>Du SPRINT 0 au SPRINT 1  23/09/2022</vt:lpstr>
      <vt:lpstr>Sprint 1</vt:lpstr>
      <vt:lpstr>Du sprint 1 au sprint 2  26/09/2022</vt:lpstr>
      <vt:lpstr>Présentation PowerPoint</vt:lpstr>
      <vt:lpstr>Sprint 2</vt:lpstr>
      <vt:lpstr>Du sprint 2 à aujourd'hui  28/09/2022</vt:lpstr>
      <vt:lpstr>Présentation PowerPoint</vt:lpstr>
      <vt:lpstr>Et demain ?</vt:lpstr>
      <vt:lpstr>Demo day   toys &amp; models</vt:lpstr>
      <vt:lpstr>Sommaire :</vt:lpstr>
      <vt:lpstr>Contexte du projet :</vt:lpstr>
      <vt:lpstr>Rôle de chacun  :</vt:lpstr>
      <vt:lpstr>Schéma de principe :</vt:lpstr>
      <vt:lpstr>Nos objectifs pour votre quotidien</vt:lpstr>
      <vt:lpstr>Points Bloquants Difficultés rencontrées :</vt:lpstr>
      <vt:lpstr>Exemple requête </vt:lpstr>
      <vt:lpstr>Nos propositions de visualisations : </vt:lpstr>
      <vt:lpstr>Merci de votre écoute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Review project  n°1</dc:title>
  <dc:creator>Florent DEL MORAL</dc:creator>
  <cp:lastModifiedBy>Florent DEL MORAL</cp:lastModifiedBy>
  <cp:revision>12</cp:revision>
  <dcterms:created xsi:type="dcterms:W3CDTF">2022-09-23T07:34:40Z</dcterms:created>
  <dcterms:modified xsi:type="dcterms:W3CDTF">2022-11-07T12:25:00Z</dcterms:modified>
</cp:coreProperties>
</file>

<file path=docProps/thumbnail.jpeg>
</file>